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56" r:id="rId2"/>
    <p:sldId id="259" r:id="rId3"/>
    <p:sldId id="261" r:id="rId4"/>
    <p:sldId id="612" r:id="rId5"/>
    <p:sldId id="613" r:id="rId6"/>
    <p:sldId id="611" r:id="rId7"/>
    <p:sldId id="301" r:id="rId8"/>
    <p:sldId id="614" r:id="rId9"/>
    <p:sldId id="616" r:id="rId10"/>
    <p:sldId id="617" r:id="rId11"/>
    <p:sldId id="615" r:id="rId12"/>
    <p:sldId id="619" r:id="rId13"/>
    <p:sldId id="618" r:id="rId14"/>
    <p:sldId id="621" r:id="rId15"/>
    <p:sldId id="623" r:id="rId16"/>
    <p:sldId id="622" r:id="rId17"/>
    <p:sldId id="624" r:id="rId18"/>
    <p:sldId id="632" r:id="rId19"/>
    <p:sldId id="633" r:id="rId20"/>
    <p:sldId id="620" r:id="rId21"/>
    <p:sldId id="625" r:id="rId22"/>
    <p:sldId id="626" r:id="rId23"/>
    <p:sldId id="627" r:id="rId24"/>
    <p:sldId id="629" r:id="rId25"/>
    <p:sldId id="628" r:id="rId26"/>
    <p:sldId id="631" r:id="rId27"/>
    <p:sldId id="630" r:id="rId28"/>
    <p:sldId id="634" r:id="rId29"/>
    <p:sldId id="635" r:id="rId30"/>
    <p:sldId id="636" r:id="rId31"/>
    <p:sldId id="639" r:id="rId32"/>
    <p:sldId id="637" r:id="rId33"/>
    <p:sldId id="640" r:id="rId34"/>
    <p:sldId id="638" r:id="rId35"/>
    <p:sldId id="641" r:id="rId3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DejaVu Sans" panose="020B0603030804020204" pitchFamily="34" charset="0"/>
      <p:regular r:id="rId44"/>
      <p:bold r:id="rId45"/>
      <p:italic r:id="rId46"/>
      <p:boldItalic r:id="rId47"/>
    </p:embeddedFont>
    <p:embeddedFont>
      <p:font typeface="Inconsolata" panose="020B0609030003000000" pitchFamily="49" charset="0"/>
      <p:regular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Lato Black" panose="020F0502020204030203" pitchFamily="34" charset="0"/>
      <p:bold r:id="rId53"/>
      <p:boldItalic r:id="rId54"/>
    </p:embeddedFont>
    <p:embeddedFont>
      <p:font typeface="Lato Hairline" panose="020F0502020204030203" pitchFamily="34" charset="0"/>
      <p:regular r:id="rId55"/>
      <p:italic r:id="rId56"/>
    </p:embeddedFont>
    <p:embeddedFont>
      <p:font typeface="Lato Heavy" panose="020F0502020204030203" pitchFamily="34" charset="0"/>
      <p:bold r:id="rId57"/>
      <p:boldItalic r:id="rId58"/>
    </p:embeddedFont>
    <p:embeddedFont>
      <p:font typeface="Lato Light" panose="020F0502020204030203" pitchFamily="34" charset="0"/>
      <p:regular r:id="rId59"/>
      <p:italic r:id="rId60"/>
    </p:embeddedFont>
    <p:embeddedFont>
      <p:font typeface="Lato Semibold" panose="020F0502020204030203" pitchFamily="34" charset="0"/>
      <p:bold r:id="rId61"/>
      <p:boldItalic r:id="rId62"/>
    </p:embeddedFont>
    <p:embeddedFont>
      <p:font typeface="Marcellus SC" panose="020E0602050203020307" pitchFamily="34" charset="0"/>
      <p:regular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Going with the Flow" id="{262D39B8-1B04-47B5-B397-CFF80E4C15F7}">
          <p14:sldIdLst>
            <p14:sldId id="259"/>
            <p14:sldId id="261"/>
            <p14:sldId id="612"/>
            <p14:sldId id="613"/>
            <p14:sldId id="611"/>
            <p14:sldId id="301"/>
            <p14:sldId id="614"/>
            <p14:sldId id="616"/>
            <p14:sldId id="617"/>
            <p14:sldId id="615"/>
            <p14:sldId id="619"/>
            <p14:sldId id="618"/>
            <p14:sldId id="621"/>
            <p14:sldId id="623"/>
            <p14:sldId id="622"/>
            <p14:sldId id="624"/>
            <p14:sldId id="632"/>
            <p14:sldId id="633"/>
            <p14:sldId id="620"/>
            <p14:sldId id="625"/>
            <p14:sldId id="626"/>
            <p14:sldId id="627"/>
            <p14:sldId id="629"/>
            <p14:sldId id="628"/>
            <p14:sldId id="631"/>
            <p14:sldId id="630"/>
            <p14:sldId id="634"/>
            <p14:sldId id="635"/>
            <p14:sldId id="636"/>
            <p14:sldId id="639"/>
            <p14:sldId id="637"/>
            <p14:sldId id="640"/>
            <p14:sldId id="638"/>
            <p14:sldId id="6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8BE"/>
    <a:srgbClr val="AB5DA5"/>
    <a:srgbClr val="2F528F"/>
    <a:srgbClr val="4C6FA3"/>
    <a:srgbClr val="0C2348"/>
    <a:srgbClr val="F4B183"/>
    <a:srgbClr val="EDF1F9"/>
    <a:srgbClr val="0B2144"/>
    <a:srgbClr val="355482"/>
    <a:srgbClr val="091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9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7" y="6350"/>
            <a:ext cx="9142923" cy="5714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How Programs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Are Made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8C98-F7C2-42BC-ADE2-ABE43BFE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ELF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0EC8-7A6D-46B0-BC89-59AA259F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The remaining fields indicate where certain sections start.</a:t>
            </a:r>
          </a:p>
          <a:p>
            <a:r>
              <a:rPr lang="en-US" dirty="0"/>
              <a:t>An ELF executable contains these sections:</a:t>
            </a:r>
          </a:p>
          <a:p>
            <a:pPr lvl="1"/>
            <a:r>
              <a:rPr lang="en-US" dirty="0"/>
              <a:t>Segment Headers (where .text, .data, .</a:t>
            </a:r>
            <a:r>
              <a:rPr lang="en-US" dirty="0" err="1"/>
              <a:t>bss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exist in the executable)</a:t>
            </a:r>
          </a:p>
          <a:p>
            <a:pPr lvl="2"/>
            <a:r>
              <a:rPr lang="en-US" dirty="0"/>
              <a:t>The initial data for each memory segment in the memory layout!</a:t>
            </a:r>
          </a:p>
          <a:p>
            <a:pPr lvl="2"/>
            <a:r>
              <a:rPr lang="en-US" dirty="0"/>
              <a:t>We will look at these again when we look at </a:t>
            </a:r>
            <a:r>
              <a:rPr lang="en-US" i="1" dirty="0"/>
              <a:t>loading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Symbol Table</a:t>
            </a:r>
          </a:p>
          <a:p>
            <a:pPr lvl="2"/>
            <a:r>
              <a:rPr lang="en-US" dirty="0"/>
              <a:t>All of the “names” that may be referenced by other code.</a:t>
            </a:r>
          </a:p>
          <a:p>
            <a:pPr lvl="2"/>
            <a:endParaRPr lang="en-US" dirty="0"/>
          </a:p>
          <a:p>
            <a:r>
              <a:rPr lang="en-US" dirty="0"/>
              <a:t>Symbols can consist of: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Special sections (special compiler or OS areas)</a:t>
            </a:r>
          </a:p>
          <a:p>
            <a:pPr lvl="1"/>
            <a:endParaRPr lang="en-US" dirty="0"/>
          </a:p>
          <a:p>
            <a:r>
              <a:rPr lang="en-US" dirty="0"/>
              <a:t>We will focus on function/variable symbols.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47B8-B6EB-4CC6-A08F-DA8920C3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B55CF-9769-40B5-BC36-082197A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5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66D4-CB7D-4E57-96F6-A70B460D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/>
              <a:t> – Viewing the symbol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4CC3-669C-4566-A31F-B9739034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1069489"/>
          </a:xfrm>
        </p:spPr>
        <p:txBody>
          <a:bodyPr/>
          <a:lstStyle/>
          <a:p>
            <a:r>
              <a:rPr lang="en-US" dirty="0"/>
              <a:t>You can investigate the symbols that are part of any object file using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/>
              <a:t>command on Linux/UNIX.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37D2-28BF-4D43-96EF-5ACD1757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567A-60A4-4BEA-AED4-5948BCE5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43DBF-6558-4EB2-91D9-664BC24F07BA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Symbol table '.</a:t>
            </a:r>
            <a:r>
              <a:rPr lang="en-US" sz="1000" dirty="0" err="1">
                <a:latin typeface="Inconsolata" panose="020B0609030003000000" pitchFamily="49" charset="0"/>
              </a:rPr>
              <a:t>symtab</a:t>
            </a:r>
            <a:r>
              <a:rPr lang="en-US" sz="1000" dirty="0">
                <a:latin typeface="Inconsolata" panose="020B0609030003000000" pitchFamily="49" charset="0"/>
              </a:rPr>
              <a:t>' contains 13 entries: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Num: Value    </a:t>
            </a:r>
            <a:r>
              <a:rPr lang="en-US" sz="1000" dirty="0" err="1">
                <a:latin typeface="Inconsolata" panose="020B0609030003000000" pitchFamily="49" charset="0"/>
              </a:rPr>
              <a:t>Sz</a:t>
            </a:r>
            <a:r>
              <a:rPr lang="en-US" sz="1000" dirty="0">
                <a:latin typeface="Inconsolata" panose="020B0609030003000000" pitchFamily="49" charset="0"/>
              </a:rPr>
              <a:t> Type    Bind   Vis      </a:t>
            </a:r>
            <a:r>
              <a:rPr lang="en-US" sz="1000" dirty="0" err="1">
                <a:latin typeface="Inconsolata" panose="020B0609030003000000" pitchFamily="49" charset="0"/>
              </a:rPr>
              <a:t>Ndx</a:t>
            </a:r>
            <a:r>
              <a:rPr lang="en-US" sz="1000" dirty="0">
                <a:latin typeface="Inconsolata" panose="020B0609030003000000" pitchFamily="49" charset="0"/>
              </a:rPr>
              <a:t>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0: 00000000  0 NOTYPE  LOCAL  DEFAULT  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1: 00000000  0 FILE    LOCAL  DEFAULT  ABS </a:t>
            </a:r>
            <a:r>
              <a:rPr lang="en-US" sz="1000" dirty="0" err="1">
                <a:latin typeface="Inconsolata" panose="020B0609030003000000" pitchFamily="49" charset="0"/>
              </a:rPr>
              <a:t>pirate.c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2: 00000000  0 SECTION LOCAL  DEFAULT 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3: 00000000  0 SECTION LOCAL  DEFAULT   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4: 00000000  0 SECTION LOCAL  DEFAULT   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5: 00000000  0 SECTION LOCAL  DEFAULT   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6: 00000000  0 SECTION LOCAL  DEFAULT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7: 00000000  0 SECTION LOCAL  DEFAULT   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8: 00000000  0 SECTION LOCAL  DEFAULT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9: 00000000 39 FUNC    GLOBAL DEFAULT    1 </a:t>
            </a:r>
            <a:r>
              <a:rPr lang="en-US" sz="1000" dirty="0" err="1">
                <a:latin typeface="Inconsolata" panose="020B0609030003000000" pitchFamily="49" charset="0"/>
              </a:rPr>
              <a:t>speak_like_pirate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10: 00000000  0 NOTYPE  GLOBAL DEFAULT  UND _GLOBAL_OFFSET_TABLE_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11: 00000000  0 NOTYPE  GLOBAL DEFAULT  UND </a:t>
            </a:r>
            <a:r>
              <a:rPr lang="en-US" sz="1000" dirty="0" err="1">
                <a:latin typeface="Inconsolata" panose="020B0609030003000000" pitchFamily="49" charset="0"/>
              </a:rPr>
              <a:t>printf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12: 00000027 23 FUNC    GLOBAL DEFAULT    1 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4FC95-1FE6-43A1-8DAE-C0365B75A8D3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 %s\n"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BFAE1-51F2-47FF-B94D-399141362EA3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-c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C54A5-303C-41FE-B330-EEECBC40AFDE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readelf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pirate.o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DAC13-7A3F-4460-B6A6-4A88CB4E63CF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2A693-92E3-4214-B0C6-9DD44DC37A09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761026-7422-4B9F-839E-17F70FD72510}"/>
              </a:ext>
            </a:extLst>
          </p:cNvPr>
          <p:cNvSpPr txBox="1"/>
          <p:nvPr/>
        </p:nvSpPr>
        <p:spPr>
          <a:xfrm>
            <a:off x="883187" y="4108186"/>
            <a:ext cx="3235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a symbol. It has a location.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2F509-6EC3-46E9-994E-FA17AF1BCE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0910" y="4302072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4E5EB-4CCB-4163-867C-399D70E90821}"/>
              </a:ext>
            </a:extLst>
          </p:cNvPr>
          <p:cNvSpPr txBox="1"/>
          <p:nvPr/>
        </p:nvSpPr>
        <p:spPr>
          <a:xfrm>
            <a:off x="5451230" y="5378971"/>
            <a:ext cx="2874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 it is! At 0x27 (39) bytes.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70BFE-D34D-4B26-9D69-7733F050BE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94113" y="537968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7292-B8E9-4C65-8071-B401ACA2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static</a:t>
            </a:r>
            <a:r>
              <a:rPr lang="en-US" dirty="0"/>
              <a:t>; Controlling the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24D6-F049-4A23-A4D4-5C973D2A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keyword?</a:t>
            </a:r>
          </a:p>
          <a:p>
            <a:endParaRPr lang="en-US" dirty="0"/>
          </a:p>
          <a:p>
            <a:r>
              <a:rPr lang="en-US" dirty="0"/>
              <a:t>This forces any symbol to be </a:t>
            </a:r>
            <a:r>
              <a:rPr lang="en-US" i="1" dirty="0"/>
              <a:t>local</a:t>
            </a:r>
            <a:r>
              <a:rPr lang="en-US" dirty="0"/>
              <a:t> to the current file. That is, it can not be referenced by an outside function.</a:t>
            </a:r>
          </a:p>
          <a:p>
            <a:pPr lvl="1"/>
            <a:r>
              <a:rPr lang="en-US" dirty="0"/>
              <a:t>This is because the symbol will not be included in the symbol table!</a:t>
            </a:r>
          </a:p>
          <a:p>
            <a:pPr lvl="1"/>
            <a:r>
              <a:rPr lang="en-US" dirty="0"/>
              <a:t>The linker will not be able to see it.</a:t>
            </a:r>
          </a:p>
          <a:p>
            <a:pPr lvl="1"/>
            <a:endParaRPr lang="en-US" dirty="0"/>
          </a:p>
          <a:p>
            <a:r>
              <a:rPr lang="en-US" dirty="0"/>
              <a:t>This is useful for avoiding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name collisions</a:t>
            </a:r>
            <a:r>
              <a:rPr lang="en-US" dirty="0"/>
              <a:t>, when two functions have the same name.</a:t>
            </a:r>
          </a:p>
          <a:p>
            <a:pPr lvl="1"/>
            <a:r>
              <a:rPr lang="en-US" dirty="0"/>
              <a:t>This normally would make using multiple files and other people’s code troublesome.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helps because it will not pollute the symbol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A41DA-DA14-4FBF-95FF-F26E3B7B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627C-6C95-4D6D-B518-F53FBD1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9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66D4-CB7D-4E57-96F6-A70B460D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the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4CC3-669C-4566-A31F-B9739034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1069489"/>
          </a:xfrm>
        </p:spPr>
        <p:txBody>
          <a:bodyPr/>
          <a:lstStyle/>
          <a:p>
            <a:r>
              <a:rPr lang="en-US" dirty="0"/>
              <a:t>You can investigate the impact of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by again using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/>
              <a:t>command on Linux/UNIX.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37D2-28BF-4D43-96EF-5ACD1757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567A-60A4-4BEA-AED4-5948BCE5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43DBF-6558-4EB2-91D9-664BC24F07BA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Symbol table '.</a:t>
            </a:r>
            <a:r>
              <a:rPr lang="en-US" sz="1000" dirty="0" err="1">
                <a:latin typeface="Inconsolata" panose="020B0609030003000000" pitchFamily="49" charset="0"/>
              </a:rPr>
              <a:t>symtab</a:t>
            </a:r>
            <a:r>
              <a:rPr lang="en-US" sz="1000" dirty="0">
                <a:latin typeface="Inconsolata" panose="020B0609030003000000" pitchFamily="49" charset="0"/>
              </a:rPr>
              <a:t>' contains 13 entries: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Num: Value    </a:t>
            </a:r>
            <a:r>
              <a:rPr lang="en-US" sz="1000" dirty="0" err="1">
                <a:latin typeface="Inconsolata" panose="020B0609030003000000" pitchFamily="49" charset="0"/>
              </a:rPr>
              <a:t>Sz</a:t>
            </a:r>
            <a:r>
              <a:rPr lang="en-US" sz="1000" dirty="0">
                <a:latin typeface="Inconsolata" panose="020B0609030003000000" pitchFamily="49" charset="0"/>
              </a:rPr>
              <a:t> Type    Bind   Vis      </a:t>
            </a:r>
            <a:r>
              <a:rPr lang="en-US" sz="1000" dirty="0" err="1">
                <a:latin typeface="Inconsolata" panose="020B0609030003000000" pitchFamily="49" charset="0"/>
              </a:rPr>
              <a:t>Ndx</a:t>
            </a:r>
            <a:r>
              <a:rPr lang="en-US" sz="1000" dirty="0">
                <a:latin typeface="Inconsolata" panose="020B0609030003000000" pitchFamily="49" charset="0"/>
              </a:rPr>
              <a:t>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0: 00000000  0 NOTYPE  LOCAL  DEFAULT  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1: 00000000  0 FILE    LOCAL  DEFAULT  ABS </a:t>
            </a:r>
            <a:r>
              <a:rPr lang="en-US" sz="1000" dirty="0" err="1">
                <a:latin typeface="Inconsolata" panose="020B0609030003000000" pitchFamily="49" charset="0"/>
              </a:rPr>
              <a:t>pirate.c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2: 00000000  0 SECTION LOCAL  DEFAULT 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3: 00000000  0 SECTION LOCAL  DEFAULT   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4: 00000000  0 SECTION LOCAL  DEFAULT   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5: 00000000  0 SECTION LOCAL  DEFAULT   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</a:t>
            </a:r>
            <a:r>
              <a:rPr lang="en-US" sz="1000" dirty="0">
                <a:solidFill>
                  <a:srgbClr val="7030A0"/>
                </a:solidFill>
                <a:latin typeface="Inconsolata" panose="020B0609030003000000" pitchFamily="49" charset="0"/>
              </a:rPr>
              <a:t>6: 00000000 39 SECTION </a:t>
            </a:r>
            <a:r>
              <a:rPr lang="en-US" sz="1000" u="sng" dirty="0">
                <a:solidFill>
                  <a:srgbClr val="7030A0"/>
                </a:solidFill>
                <a:latin typeface="Inconsolata" panose="020B0609030003000000" pitchFamily="49" charset="0"/>
              </a:rPr>
              <a:t>LOCAL</a:t>
            </a:r>
            <a:r>
              <a:rPr lang="en-US" sz="1000" dirty="0">
                <a:solidFill>
                  <a:srgbClr val="7030A0"/>
                </a:solidFill>
                <a:latin typeface="Inconsolata" panose="020B0609030003000000" pitchFamily="49" charset="0"/>
              </a:rPr>
              <a:t>  DEFAULT    1 </a:t>
            </a:r>
            <a:r>
              <a:rPr lang="en-US" sz="1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speak_like_pirate</a:t>
            </a:r>
            <a:endParaRPr lang="en-US" sz="10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7: 00000000  0 SECTION LOCAL  DEFAULT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8: 00000000  0 SECTION LOCAL  DEFAULT   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9: 00000000  0 SECTION LOCAL  DEFAULT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10: 00000000  0 NOTYPE  GLOBAL DEFAULT  UND _GLOBAL_OFFSET_TABLE_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11: 00000000  0 NOTYPE  GLOBAL DEFAULT  UND </a:t>
            </a:r>
            <a:r>
              <a:rPr lang="en-US" sz="1000" dirty="0" err="1">
                <a:latin typeface="Inconsolata" panose="020B0609030003000000" pitchFamily="49" charset="0"/>
              </a:rPr>
              <a:t>printf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12: 00000027 23 FUNC    GLOBAL DEFAULT    1 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4FC95-1FE6-43A1-8DAE-C0365B75A8D3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void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 %s\n"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BFAE1-51F2-47FF-B94D-399141362EA3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-c pirate-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static.c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C54A5-303C-41FE-B330-EEECBC40AFDE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readelf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 pirate-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static.o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DAC13-7A3F-4460-B6A6-4A88CB4E63CF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2A693-92E3-4214-B0C6-9DD44DC37A09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761026-7422-4B9F-839E-17F70FD72510}"/>
              </a:ext>
            </a:extLst>
          </p:cNvPr>
          <p:cNvSpPr txBox="1"/>
          <p:nvPr/>
        </p:nvSpPr>
        <p:spPr>
          <a:xfrm>
            <a:off x="712004" y="2866355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symbol has a location… but it can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only be referenced in this file.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2F509-6EC3-46E9-994E-FA17AF1BCE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9727" y="306024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4E5EB-4CCB-4163-867C-399D70E90821}"/>
              </a:ext>
            </a:extLst>
          </p:cNvPr>
          <p:cNvSpPr txBox="1"/>
          <p:nvPr/>
        </p:nvSpPr>
        <p:spPr>
          <a:xfrm>
            <a:off x="5047412" y="5376446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Our static function is now “LOCAL”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70BFE-D34D-4B26-9D69-7733F050BE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90295" y="5377160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5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4935-BD9A-4004-A389-FAFBB81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extern</a:t>
            </a:r>
            <a:r>
              <a:rPr lang="en-US" dirty="0"/>
              <a:t>; when you used to be an intern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EFA9-8746-45AE-BC09-6894385F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other side of the coin is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keyword.</a:t>
            </a:r>
          </a:p>
          <a:p>
            <a:r>
              <a:rPr lang="en-US" dirty="0"/>
              <a:t>This tells the linker that it should expect the symbol to be found elsewhere.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C84CD-B792-4FB0-9D83-E53061C8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788DC-F87A-416F-90DE-8165C459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5D260-B555-470D-854D-1F79B6156B5C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Declare the function (implicitly extern)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27F07E-4754-4D31-9116-5F35B22F8D95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const char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explicitly extern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 %s\n"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75F71-4107-447C-9505-1A1639F573CE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D06C5-6B37-4DAB-852A-F9DC8569F132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DE9267-E8B2-4119-B4DC-FC4463E6F180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2BDA0-E66D-4297-8B65-01AC283CE773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7612E3-E747-4166-8351-D241D87567AA}"/>
              </a:ext>
            </a:extLst>
          </p:cNvPr>
          <p:cNvSpPr txBox="1"/>
          <p:nvPr/>
        </p:nvSpPr>
        <p:spPr>
          <a:xfrm>
            <a:off x="606826" y="3194229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symbol is… somewhere.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69953-6A26-425A-B453-5343960F8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549" y="338811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3FF2F1-BF56-41D2-A53F-7F90AEBBC181}"/>
              </a:ext>
            </a:extLst>
          </p:cNvPr>
          <p:cNvSpPr txBox="1"/>
          <p:nvPr/>
        </p:nvSpPr>
        <p:spPr>
          <a:xfrm>
            <a:off x="6203728" y="2307159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 it is!!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91AD4-60AE-4623-BD07-C32DA2A109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71451" y="250104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FE8F-A7A5-44FF-A47A-847C34A3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of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820-BAE2-4F24-9DD8-C87D617D6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>
            <a:normAutofit/>
          </a:bodyPr>
          <a:lstStyle/>
          <a:p>
            <a:r>
              <a:rPr lang="en-US" dirty="0"/>
              <a:t>You should always avoid global variables.</a:t>
            </a:r>
          </a:p>
          <a:p>
            <a:endParaRPr lang="en-US" dirty="0"/>
          </a:p>
          <a:p>
            <a:r>
              <a:rPr lang="en-US" dirty="0"/>
              <a:t>However, if you are using them, make sure to liberally 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</a:p>
          <a:p>
            <a:pPr lvl="1"/>
            <a:r>
              <a:rPr lang="en-US" dirty="0"/>
              <a:t>This will stop the names of variables from polluting the symbol table.</a:t>
            </a:r>
          </a:p>
          <a:p>
            <a:pPr lvl="1"/>
            <a:r>
              <a:rPr lang="en-US" dirty="0"/>
              <a:t>The use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is likely indicating a poor design.</a:t>
            </a:r>
          </a:p>
          <a:p>
            <a:pPr lvl="1"/>
            <a:endParaRPr lang="en-US" dirty="0"/>
          </a:p>
          <a:p>
            <a:r>
              <a:rPr lang="en-US" dirty="0"/>
              <a:t>This is also true for functions, too.</a:t>
            </a:r>
          </a:p>
          <a:p>
            <a:pPr lvl="1"/>
            <a:r>
              <a:rPr lang="en-US" dirty="0"/>
              <a:t>Generally declare them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unless you need</a:t>
            </a:r>
            <a:br>
              <a:rPr lang="en-US" dirty="0"/>
            </a:br>
            <a:r>
              <a:rPr lang="en-US" dirty="0"/>
              <a:t>them from within another file.</a:t>
            </a:r>
          </a:p>
          <a:p>
            <a:pPr lvl="1"/>
            <a:r>
              <a:rPr lang="en-US" dirty="0"/>
              <a:t>Helps make it clear what functions are important</a:t>
            </a:r>
            <a:br>
              <a:rPr lang="en-US" dirty="0"/>
            </a:br>
            <a:r>
              <a:rPr lang="en-US" dirty="0"/>
              <a:t>and which can be deleted or refactored.</a:t>
            </a:r>
          </a:p>
          <a:p>
            <a:pPr lvl="1"/>
            <a:r>
              <a:rPr lang="en-US" dirty="0"/>
              <a:t>(Much like private functions in classes)</a:t>
            </a:r>
          </a:p>
          <a:p>
            <a:pPr lvl="1"/>
            <a:endParaRPr lang="en-US" dirty="0"/>
          </a:p>
          <a:p>
            <a:r>
              <a:rPr lang="en-US" dirty="0"/>
              <a:t>Always initialize your global variables!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CD0F5-F565-44B1-95F9-1E9BEEF1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DEF2E-8CCA-4F14-B9DC-0B103D7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DF469-CC7F-45A8-B1D0-5BCFF5119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07" y="3160993"/>
            <a:ext cx="1846185" cy="18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F638-EBCC-4013-A2BE-13AF8325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through the linker’s eyes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B5CC-F476-429B-9B61-368DA023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84276"/>
            <a:ext cx="8343900" cy="1219335"/>
          </a:xfrm>
        </p:spPr>
        <p:txBody>
          <a:bodyPr>
            <a:normAutofit/>
          </a:bodyPr>
          <a:lstStyle/>
          <a:p>
            <a:r>
              <a:rPr lang="en-US" dirty="0"/>
              <a:t>Which symbols are part of each file?</a:t>
            </a:r>
          </a:p>
          <a:p>
            <a:r>
              <a:rPr lang="en-US" dirty="0"/>
              <a:t>Which are local and which are global?</a:t>
            </a:r>
          </a:p>
          <a:p>
            <a:r>
              <a:rPr lang="en-US" dirty="0"/>
              <a:t>Which symbols are satisfied by the other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025C8-DB16-44E5-A556-C1BCB185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A20A-2441-4851-AFBC-736DEA6D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C90E84-3298-4898-B41E-BA46549B66A2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product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25;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product *=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product;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B2F4D7-3FEB-47FF-B8BC-B7CD2B02A309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[100] = {1, 1, 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(!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tmp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(n - 1);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 = </a:t>
            </a:r>
            <a:r>
              <a:rPr lang="en-US" sz="1600" dirty="0" err="1">
                <a:latin typeface="Inconsolata" panose="020B0609030003000000" pitchFamily="49" charset="0"/>
              </a:rPr>
              <a:t>tmp</a:t>
            </a:r>
            <a:r>
              <a:rPr lang="en-US" sz="1600" dirty="0">
                <a:latin typeface="Inconsolata" panose="020B0609030003000000" pitchFamily="49" charset="0"/>
              </a:rPr>
              <a:t> +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(n - 2);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3D62-FD24-4803-925F-55C79467FE60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fibonacci.c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10CA3-00FD-4460-8188-C870FF599AFC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AC041-97C6-4F56-9A5B-4A9E29050750}"/>
              </a:ext>
            </a:extLst>
          </p:cNvPr>
          <p:cNvSpPr txBox="1"/>
          <p:nvPr/>
        </p:nvSpPr>
        <p:spPr>
          <a:xfrm>
            <a:off x="2055311" y="2322105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local symbol.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65CB0-7D1E-4F6B-BE89-2E1366DEA1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3034" y="25159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CD49C2-3588-4F09-BD86-438F5E11C9F8}"/>
              </a:ext>
            </a:extLst>
          </p:cNvPr>
          <p:cNvSpPr txBox="1"/>
          <p:nvPr/>
        </p:nvSpPr>
        <p:spPr>
          <a:xfrm>
            <a:off x="1329169" y="4392952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Referenced here.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2B06FF-57C3-4C88-9538-4A0F7C65F8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97434" y="43793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669F85-D0C0-4D5B-865D-A3D5CD130320}"/>
              </a:ext>
            </a:extLst>
          </p:cNvPr>
          <p:cNvSpPr txBox="1"/>
          <p:nvPr/>
        </p:nvSpPr>
        <p:spPr>
          <a:xfrm>
            <a:off x="1342160" y="296323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global symbol.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42F3FF-9B05-4F32-BDDC-164BD7F5D6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09883" y="3157120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E4C520-B50F-4C0B-9D86-22688C3743AE}"/>
              </a:ext>
            </a:extLst>
          </p:cNvPr>
          <p:cNvSpPr txBox="1"/>
          <p:nvPr/>
        </p:nvSpPr>
        <p:spPr>
          <a:xfrm>
            <a:off x="6641576" y="439338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Referenced here.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9FD12-048E-4375-962B-086174FCFE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2157" y="4377263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9EA486-A795-4DFD-88D5-482082FFD250}"/>
              </a:ext>
            </a:extLst>
          </p:cNvPr>
          <p:cNvSpPr txBox="1"/>
          <p:nvPr/>
        </p:nvSpPr>
        <p:spPr>
          <a:xfrm>
            <a:off x="6425148" y="3181676"/>
            <a:ext cx="241284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Linker doesn’t see these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temporary variables.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0DB1FF-0917-4FC5-B303-5173E77253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92871" y="3375562"/>
            <a:ext cx="169566" cy="1446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6E3219-9581-45A7-A943-B3EF27B25594}"/>
              </a:ext>
            </a:extLst>
          </p:cNvPr>
          <p:cNvSpPr txBox="1"/>
          <p:nvPr/>
        </p:nvSpPr>
        <p:spPr>
          <a:xfrm>
            <a:off x="5319416" y="2935455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global symbol.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8077E2-31E8-4F42-A8CB-2C5FE983C7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87139" y="3129341"/>
            <a:ext cx="169566" cy="1446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2AAE7C-28DC-4769-AC86-802F69E8D204}"/>
              </a:ext>
            </a:extLst>
          </p:cNvPr>
          <p:cNvSpPr txBox="1"/>
          <p:nvPr/>
        </p:nvSpPr>
        <p:spPr>
          <a:xfrm>
            <a:off x="6595731" y="904656"/>
            <a:ext cx="2414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linker references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“main” when it compiles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executable.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B7636-273A-432F-B79D-D38E2F9407A7}"/>
              </a:ext>
            </a:extLst>
          </p:cNvPr>
          <p:cNvSpPr txBox="1"/>
          <p:nvPr/>
        </p:nvSpPr>
        <p:spPr>
          <a:xfrm>
            <a:off x="5940012" y="2147801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need to tell the compiler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that we are linking to a symbol.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B24433-50E3-4A8F-B03C-F17E8657F5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5703" y="2482636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A3FC-01D5-4110-A9C8-8AD7976F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up: Playing mad-libs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E1D7-2D26-4A5C-B602-8D2D2184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084" y="967740"/>
            <a:ext cx="2790435" cy="4557078"/>
          </a:xfrm>
        </p:spPr>
        <p:txBody>
          <a:bodyPr/>
          <a:lstStyle/>
          <a:p>
            <a:r>
              <a:rPr lang="en-US" dirty="0"/>
              <a:t>The compiler hands off object files with blanks where referenced symbols reside.</a:t>
            </a:r>
          </a:p>
          <a:p>
            <a:endParaRPr lang="en-US" dirty="0"/>
          </a:p>
          <a:p>
            <a:r>
              <a:rPr lang="en-US" dirty="0"/>
              <a:t>The linker’s job is to fill in those blanks with the location of the symbol in the final executable.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2BEA1-4930-4687-ADD7-6BCAB16E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4B6C8-84C1-417F-A874-57ED6C32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59CA51-ED76-4A38-BBC4-E9FD3FFE78CE}"/>
              </a:ext>
            </a:extLst>
          </p:cNvPr>
          <p:cNvGrpSpPr/>
          <p:nvPr/>
        </p:nvGrpSpPr>
        <p:grpSpPr>
          <a:xfrm>
            <a:off x="267397" y="986116"/>
            <a:ext cx="1501563" cy="1893332"/>
            <a:chOff x="267397" y="1104900"/>
            <a:chExt cx="1501563" cy="1893332"/>
          </a:xfrm>
        </p:grpSpPr>
        <p:sp>
          <p:nvSpPr>
            <p:cNvPr id="8" name="Card 6">
              <a:extLst>
                <a:ext uri="{FF2B5EF4-FFF2-40B4-BE49-F238E27FC236}">
                  <a16:creationId xmlns:a16="http://schemas.microsoft.com/office/drawing/2014/main" id="{37A2E7DC-0176-4A88-971B-15B1B4993B9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1F468-685E-4EE2-85D2-A2B58E06BCBC}"/>
                </a:ext>
              </a:extLst>
            </p:cNvPr>
            <p:cNvSpPr txBox="1"/>
            <p:nvPr/>
          </p:nvSpPr>
          <p:spPr>
            <a:xfrm>
              <a:off x="267397" y="2628900"/>
              <a:ext cx="150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E7752-4D66-49EB-B7A4-6B0F06E796BD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1" name="Bent Arrow 11">
              <a:extLst>
                <a:ext uri="{FF2B5EF4-FFF2-40B4-BE49-F238E27FC236}">
                  <a16:creationId xmlns:a16="http://schemas.microsoft.com/office/drawing/2014/main" id="{6065787A-4E65-4448-9D00-F26831B8A298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7BB27-A1EA-4F23-8851-2879079C9105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8CE5C-AFDA-495F-AB0E-EDA5B21D3BCE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17" name="Card 6">
              <a:extLst>
                <a:ext uri="{FF2B5EF4-FFF2-40B4-BE49-F238E27FC236}">
                  <a16:creationId xmlns:a16="http://schemas.microsoft.com/office/drawing/2014/main" id="{E8FFC00A-CC61-4E13-85A6-63C06E8E111F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89505-FCF1-4B47-B22F-6657B03B55C3}"/>
                </a:ext>
              </a:extLst>
            </p:cNvPr>
            <p:cNvSpPr txBox="1"/>
            <p:nvPr/>
          </p:nvSpPr>
          <p:spPr>
            <a:xfrm>
              <a:off x="449247" y="2628900"/>
              <a:ext cx="966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main.c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D6E89-82A3-4783-88C4-07E35D1E15E9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20" name="Bent Arrow 11">
              <a:extLst>
                <a:ext uri="{FF2B5EF4-FFF2-40B4-BE49-F238E27FC236}">
                  <a16:creationId xmlns:a16="http://schemas.microsoft.com/office/drawing/2014/main" id="{E1C59B7B-44DB-4952-AC7E-33491A94F57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E92D5-C598-470B-BA4B-5EFF0E4B1F36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2" name="Card 6">
            <a:extLst>
              <a:ext uri="{FF2B5EF4-FFF2-40B4-BE49-F238E27FC236}">
                <a16:creationId xmlns:a16="http://schemas.microsoft.com/office/drawing/2014/main" id="{BBBF358F-0637-4379-86C0-2D27F1FC1BAB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16CBA-9DE1-4739-A5FF-BD6A1A51AC0E}"/>
              </a:ext>
            </a:extLst>
          </p:cNvPr>
          <p:cNvSpPr txBox="1"/>
          <p:nvPr/>
        </p:nvSpPr>
        <p:spPr>
          <a:xfrm>
            <a:off x="2545785" y="4904926"/>
            <a:ext cx="10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A6EA39-7BCF-4EB7-84EF-F38D64E90EE9}"/>
              </a:ext>
            </a:extLst>
          </p:cNvPr>
          <p:cNvGrpSpPr/>
          <p:nvPr/>
        </p:nvGrpSpPr>
        <p:grpSpPr>
          <a:xfrm>
            <a:off x="4459835" y="986116"/>
            <a:ext cx="1398297" cy="1893332"/>
            <a:chOff x="304800" y="1104900"/>
            <a:chExt cx="1398297" cy="1893332"/>
          </a:xfrm>
        </p:grpSpPr>
        <p:sp>
          <p:nvSpPr>
            <p:cNvPr id="31" name="Card 6">
              <a:extLst>
                <a:ext uri="{FF2B5EF4-FFF2-40B4-BE49-F238E27FC236}">
                  <a16:creationId xmlns:a16="http://schemas.microsoft.com/office/drawing/2014/main" id="{271216CE-009F-4AC8-B19D-A4E089F994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84A3-5690-4CB2-990F-F1229BB85F3D}"/>
                </a:ext>
              </a:extLst>
            </p:cNvPr>
            <p:cNvSpPr txBox="1"/>
            <p:nvPr/>
          </p:nvSpPr>
          <p:spPr>
            <a:xfrm>
              <a:off x="416965" y="2628900"/>
              <a:ext cx="128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F4AAEC-4335-4EB2-8B76-199DA63B8815}"/>
              </a:ext>
            </a:extLst>
          </p:cNvPr>
          <p:cNvSpPr txBox="1"/>
          <p:nvPr/>
        </p:nvSpPr>
        <p:spPr>
          <a:xfrm>
            <a:off x="3710715" y="3599947"/>
            <a:ext cx="21214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66D1D8-AE5E-4B06-AD2F-A58BEB331B6E}"/>
              </a:ext>
            </a:extLst>
          </p:cNvPr>
          <p:cNvSpPr txBox="1"/>
          <p:nvPr/>
        </p:nvSpPr>
        <p:spPr>
          <a:xfrm>
            <a:off x="3710715" y="3904924"/>
            <a:ext cx="2121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???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0C1376-8B5E-4439-8BE7-13BAC52D37FB}"/>
              </a:ext>
            </a:extLst>
          </p:cNvPr>
          <p:cNvSpPr/>
          <p:nvPr/>
        </p:nvSpPr>
        <p:spPr>
          <a:xfrm>
            <a:off x="3586044" y="1748116"/>
            <a:ext cx="1446328" cy="1850745"/>
          </a:xfrm>
          <a:custGeom>
            <a:avLst/>
            <a:gdLst>
              <a:gd name="connsiteX0" fmla="*/ 0 w 1446328"/>
              <a:gd name="connsiteY0" fmla="*/ 0 h 1850745"/>
              <a:gd name="connsiteX1" fmla="*/ 453542 w 1446328"/>
              <a:gd name="connsiteY1" fmla="*/ 833932 h 1850745"/>
              <a:gd name="connsiteX2" fmla="*/ 1367942 w 1446328"/>
              <a:gd name="connsiteY2" fmla="*/ 1382572 h 1850745"/>
              <a:gd name="connsiteX3" fmla="*/ 1397203 w 1446328"/>
              <a:gd name="connsiteY3" fmla="*/ 1850745 h 18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328" h="1850745">
                <a:moveTo>
                  <a:pt x="0" y="0"/>
                </a:moveTo>
                <a:cubicBezTo>
                  <a:pt x="112776" y="301751"/>
                  <a:pt x="225552" y="603503"/>
                  <a:pt x="453542" y="833932"/>
                </a:cubicBezTo>
                <a:cubicBezTo>
                  <a:pt x="681532" y="1064361"/>
                  <a:pt x="1210665" y="1213103"/>
                  <a:pt x="1367942" y="1382572"/>
                </a:cubicBezTo>
                <a:cubicBezTo>
                  <a:pt x="1525219" y="1552041"/>
                  <a:pt x="1397203" y="1850745"/>
                  <a:pt x="1397203" y="185074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3F3B8E-7A6E-4CC0-AC79-E18834C2E0C7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7" name="Bent Arrow 11">
              <a:extLst>
                <a:ext uri="{FF2B5EF4-FFF2-40B4-BE49-F238E27FC236}">
                  <a16:creationId xmlns:a16="http://schemas.microsoft.com/office/drawing/2014/main" id="{D7D4E596-7652-4703-9BBB-A6DFD6A88CB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390883-E1D4-4B2B-ABD9-457CFC257558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0E85C-A4C1-4FEF-A385-CC689E3F9265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ECBD1D-6E4A-48A6-9F27-22286AEC38F6}"/>
              </a:ext>
            </a:extLst>
          </p:cNvPr>
          <p:cNvGrpSpPr/>
          <p:nvPr/>
        </p:nvGrpSpPr>
        <p:grpSpPr>
          <a:xfrm>
            <a:off x="2355295" y="986116"/>
            <a:ext cx="1524137" cy="1893332"/>
            <a:chOff x="267266" y="1104900"/>
            <a:chExt cx="1524137" cy="1893332"/>
          </a:xfrm>
        </p:grpSpPr>
        <p:sp>
          <p:nvSpPr>
            <p:cNvPr id="14" name="Card 6">
              <a:extLst>
                <a:ext uri="{FF2B5EF4-FFF2-40B4-BE49-F238E27FC236}">
                  <a16:creationId xmlns:a16="http://schemas.microsoft.com/office/drawing/2014/main" id="{B6C60E61-631A-4441-A53B-76B8BBE9E9B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B390D-5BF1-41FB-A320-2A67E1E67477}"/>
                </a:ext>
              </a:extLst>
            </p:cNvPr>
            <p:cNvSpPr txBox="1"/>
            <p:nvPr/>
          </p:nvSpPr>
          <p:spPr>
            <a:xfrm>
              <a:off x="267266" y="2628900"/>
              <a:ext cx="1524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E23CC13-C5F3-4313-8E5E-D8F0D48F8382}"/>
              </a:ext>
            </a:extLst>
          </p:cNvPr>
          <p:cNvSpPr txBox="1"/>
          <p:nvPr/>
        </p:nvSpPr>
        <p:spPr>
          <a:xfrm>
            <a:off x="3710714" y="3904924"/>
            <a:ext cx="2121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0x007c0e10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1B4077-F0C8-43CA-BE88-AF521FF2F87B}"/>
              </a:ext>
            </a:extLst>
          </p:cNvPr>
          <p:cNvSpPr/>
          <p:nvPr/>
        </p:nvSpPr>
        <p:spPr>
          <a:xfrm>
            <a:off x="2475286" y="3818534"/>
            <a:ext cx="1097794" cy="10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5D5E98-1388-47C8-858F-B14CB94B5885}"/>
              </a:ext>
            </a:extLst>
          </p:cNvPr>
          <p:cNvSpPr/>
          <p:nvPr/>
        </p:nvSpPr>
        <p:spPr>
          <a:xfrm>
            <a:off x="2433712" y="3938501"/>
            <a:ext cx="192445" cy="7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18120-BA90-4098-A424-1F951D185827}"/>
              </a:ext>
            </a:extLst>
          </p:cNvPr>
          <p:cNvSpPr txBox="1"/>
          <p:nvPr/>
        </p:nvSpPr>
        <p:spPr>
          <a:xfrm>
            <a:off x="2392828" y="376690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11101001110100100101010101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4" grpId="0" animBg="1"/>
      <p:bldP spid="35" grpId="0" animBg="1"/>
      <p:bldP spid="36" grpId="0" animBg="1"/>
      <p:bldP spid="29" grpId="0" animBg="1"/>
      <p:bldP spid="37" grpId="0" animBg="1"/>
      <p:bldP spid="39" grpId="0" animBg="1"/>
      <p:bldP spid="40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50E85C-A4C1-4FEF-A385-CC689E3F9265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3FC-01D5-4110-A9C8-8AD7976F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Libraries (</a:t>
            </a:r>
            <a:r>
              <a:rPr lang="en-US" dirty="0">
                <a:latin typeface="Inconsolata" panose="020B0609030003000000" pitchFamily="49" charset="0"/>
              </a:rPr>
              <a:t>*.a </a:t>
            </a:r>
            <a:r>
              <a:rPr lang="en-US" dirty="0"/>
              <a:t>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E1D7-2D26-4A5C-B602-8D2D2184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084" y="967740"/>
            <a:ext cx="3125716" cy="4557078"/>
          </a:xfrm>
        </p:spPr>
        <p:txBody>
          <a:bodyPr/>
          <a:lstStyle/>
          <a:p>
            <a:r>
              <a:rPr lang="en-US" dirty="0"/>
              <a:t>If you want to share your library with others…</a:t>
            </a:r>
          </a:p>
          <a:p>
            <a:endParaRPr lang="en-US" dirty="0"/>
          </a:p>
          <a:p>
            <a:r>
              <a:rPr lang="en-US" dirty="0"/>
              <a:t>Instead of creating an executable, you can package together all of the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 into a single archive (</a:t>
            </a:r>
            <a:r>
              <a:rPr lang="en-US" dirty="0">
                <a:latin typeface="Inconsolata" panose="020B0609030003000000" pitchFamily="49" charset="0"/>
              </a:rPr>
              <a:t>.a </a:t>
            </a:r>
            <a:r>
              <a:rPr lang="en-US" dirty="0"/>
              <a:t>file)</a:t>
            </a:r>
          </a:p>
          <a:p>
            <a:endParaRPr lang="en-US" dirty="0"/>
          </a:p>
          <a:p>
            <a:r>
              <a:rPr lang="en-US" dirty="0"/>
              <a:t>You can use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ar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program on Linux for this.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2BEA1-4930-4687-ADD7-6BCAB16E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4B6C8-84C1-417F-A874-57ED6C32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59CA51-ED76-4A38-BBC4-E9FD3FFE78CE}"/>
              </a:ext>
            </a:extLst>
          </p:cNvPr>
          <p:cNvGrpSpPr/>
          <p:nvPr/>
        </p:nvGrpSpPr>
        <p:grpSpPr>
          <a:xfrm>
            <a:off x="304800" y="986116"/>
            <a:ext cx="1464160" cy="1893332"/>
            <a:chOff x="304800" y="1104900"/>
            <a:chExt cx="1464160" cy="1893332"/>
          </a:xfrm>
        </p:grpSpPr>
        <p:sp>
          <p:nvSpPr>
            <p:cNvPr id="8" name="Card 6">
              <a:extLst>
                <a:ext uri="{FF2B5EF4-FFF2-40B4-BE49-F238E27FC236}">
                  <a16:creationId xmlns:a16="http://schemas.microsoft.com/office/drawing/2014/main" id="{37A2E7DC-0176-4A88-971B-15B1B4993B9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1F468-685E-4EE2-85D2-A2B58E06BCBC}"/>
                </a:ext>
              </a:extLst>
            </p:cNvPr>
            <p:cNvSpPr txBox="1"/>
            <p:nvPr/>
          </p:nvSpPr>
          <p:spPr>
            <a:xfrm>
              <a:off x="549760" y="26289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E7752-4D66-49EB-B7A4-6B0F06E796BD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1" name="Bent Arrow 11">
              <a:extLst>
                <a:ext uri="{FF2B5EF4-FFF2-40B4-BE49-F238E27FC236}">
                  <a16:creationId xmlns:a16="http://schemas.microsoft.com/office/drawing/2014/main" id="{6065787A-4E65-4448-9D00-F26831B8A298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7BB27-A1EA-4F23-8851-2879079C9105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8CE5C-AFDA-495F-AB0E-EDA5B21D3BCE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17" name="Card 6">
              <a:extLst>
                <a:ext uri="{FF2B5EF4-FFF2-40B4-BE49-F238E27FC236}">
                  <a16:creationId xmlns:a16="http://schemas.microsoft.com/office/drawing/2014/main" id="{E8FFC00A-CC61-4E13-85A6-63C06E8E111F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89505-FCF1-4B47-B22F-6657B03B55C3}"/>
                </a:ext>
              </a:extLst>
            </p:cNvPr>
            <p:cNvSpPr txBox="1"/>
            <p:nvPr/>
          </p:nvSpPr>
          <p:spPr>
            <a:xfrm>
              <a:off x="449247" y="2628900"/>
              <a:ext cx="966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tree.c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D6E89-82A3-4783-88C4-07E35D1E15E9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20" name="Bent Arrow 11">
              <a:extLst>
                <a:ext uri="{FF2B5EF4-FFF2-40B4-BE49-F238E27FC236}">
                  <a16:creationId xmlns:a16="http://schemas.microsoft.com/office/drawing/2014/main" id="{E1C59B7B-44DB-4952-AC7E-33491A94F57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E92D5-C598-470B-BA4B-5EFF0E4B1F36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2" name="Card 6">
            <a:extLst>
              <a:ext uri="{FF2B5EF4-FFF2-40B4-BE49-F238E27FC236}">
                <a16:creationId xmlns:a16="http://schemas.microsoft.com/office/drawing/2014/main" id="{BBBF358F-0637-4379-86C0-2D27F1FC1BAB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16CBA-9DE1-4739-A5FF-BD6A1A51AC0E}"/>
              </a:ext>
            </a:extLst>
          </p:cNvPr>
          <p:cNvSpPr txBox="1"/>
          <p:nvPr/>
        </p:nvSpPr>
        <p:spPr>
          <a:xfrm>
            <a:off x="2545785" y="4904926"/>
            <a:ext cx="10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tree.o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A6EA39-7BCF-4EB7-84EF-F38D64E90EE9}"/>
              </a:ext>
            </a:extLst>
          </p:cNvPr>
          <p:cNvGrpSpPr/>
          <p:nvPr/>
        </p:nvGrpSpPr>
        <p:grpSpPr>
          <a:xfrm>
            <a:off x="4459835" y="986116"/>
            <a:ext cx="1398297" cy="1893332"/>
            <a:chOff x="304800" y="1104900"/>
            <a:chExt cx="1398297" cy="1893332"/>
          </a:xfrm>
        </p:grpSpPr>
        <p:sp>
          <p:nvSpPr>
            <p:cNvPr id="31" name="Card 6">
              <a:extLst>
                <a:ext uri="{FF2B5EF4-FFF2-40B4-BE49-F238E27FC236}">
                  <a16:creationId xmlns:a16="http://schemas.microsoft.com/office/drawing/2014/main" id="{271216CE-009F-4AC8-B19D-A4E089F994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84A3-5690-4CB2-990F-F1229BB85F3D}"/>
                </a:ext>
              </a:extLst>
            </p:cNvPr>
            <p:cNvSpPr txBox="1"/>
            <p:nvPr/>
          </p:nvSpPr>
          <p:spPr>
            <a:xfrm>
              <a:off x="416965" y="2628900"/>
              <a:ext cx="128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my-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lib.a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3F3B8E-7A6E-4CC0-AC79-E18834C2E0C7}"/>
              </a:ext>
            </a:extLst>
          </p:cNvPr>
          <p:cNvGrpSpPr/>
          <p:nvPr/>
        </p:nvGrpSpPr>
        <p:grpSpPr>
          <a:xfrm flipV="1">
            <a:off x="3612859" y="2387184"/>
            <a:ext cx="1051005" cy="1026849"/>
            <a:chOff x="1837928" y="1030692"/>
            <a:chExt cx="1051005" cy="1029620"/>
          </a:xfrm>
        </p:grpSpPr>
        <p:sp>
          <p:nvSpPr>
            <p:cNvPr id="27" name="Bent Arrow 11">
              <a:extLst>
                <a:ext uri="{FF2B5EF4-FFF2-40B4-BE49-F238E27FC236}">
                  <a16:creationId xmlns:a16="http://schemas.microsoft.com/office/drawing/2014/main" id="{D7D4E596-7652-4703-9BBB-A6DFD6A88CB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390883-E1D4-4B2B-ABD9-457CFC257558}"/>
                </a:ext>
              </a:extLst>
            </p:cNvPr>
            <p:cNvSpPr txBox="1"/>
            <p:nvPr/>
          </p:nvSpPr>
          <p:spPr>
            <a:xfrm rot="13362312">
              <a:off x="2228175" y="1405440"/>
              <a:ext cx="660758" cy="27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archive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ECBD1D-6E4A-48A6-9F27-22286AEC38F6}"/>
              </a:ext>
            </a:extLst>
          </p:cNvPr>
          <p:cNvGrpSpPr/>
          <p:nvPr/>
        </p:nvGrpSpPr>
        <p:grpSpPr>
          <a:xfrm>
            <a:off x="2392829" y="986116"/>
            <a:ext cx="1486603" cy="1893332"/>
            <a:chOff x="304800" y="1104900"/>
            <a:chExt cx="1486603" cy="1893332"/>
          </a:xfrm>
        </p:grpSpPr>
        <p:sp>
          <p:nvSpPr>
            <p:cNvPr id="14" name="Card 6">
              <a:extLst>
                <a:ext uri="{FF2B5EF4-FFF2-40B4-BE49-F238E27FC236}">
                  <a16:creationId xmlns:a16="http://schemas.microsoft.com/office/drawing/2014/main" id="{B6C60E61-631A-4441-A53B-76B8BBE9E9B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B390D-5BF1-41FB-A320-2A67E1E67477}"/>
                </a:ext>
              </a:extLst>
            </p:cNvPr>
            <p:cNvSpPr txBox="1"/>
            <p:nvPr/>
          </p:nvSpPr>
          <p:spPr>
            <a:xfrm>
              <a:off x="557395" y="2628900"/>
              <a:ext cx="1234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EB73C4-2561-4FD3-B6F4-AD019E1E4FAC}"/>
              </a:ext>
            </a:extLst>
          </p:cNvPr>
          <p:cNvSpPr txBox="1"/>
          <p:nvPr/>
        </p:nvSpPr>
        <p:spPr>
          <a:xfrm>
            <a:off x="2554567" y="528269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ar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rs</a:t>
            </a:r>
            <a:r>
              <a:rPr lang="en-US" dirty="0">
                <a:latin typeface="Inconsolata" panose="020B0609030003000000" pitchFamily="49" charset="0"/>
              </a:rPr>
              <a:t> my-</a:t>
            </a:r>
            <a:r>
              <a:rPr lang="en-US" dirty="0" err="1">
                <a:latin typeface="Inconsolata" panose="020B0609030003000000" pitchFamily="49" charset="0"/>
              </a:rPr>
              <a:t>lib.a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util.o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tree.o</a:t>
            </a:r>
            <a:endParaRPr lang="en-US" dirty="0"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ent Arrow 11">
            <a:extLst>
              <a:ext uri="{FF2B5EF4-FFF2-40B4-BE49-F238E27FC236}">
                <a16:creationId xmlns:a16="http://schemas.microsoft.com/office/drawing/2014/main" id="{A6B56CAB-1CB8-4ECE-9277-0003F1E02AD3}"/>
              </a:ext>
            </a:extLst>
          </p:cNvPr>
          <p:cNvSpPr/>
          <p:nvPr/>
        </p:nvSpPr>
        <p:spPr>
          <a:xfrm rot="19102855">
            <a:off x="3849953" y="2975847"/>
            <a:ext cx="802814" cy="784123"/>
          </a:xfrm>
          <a:custGeom>
            <a:avLst/>
            <a:gdLst>
              <a:gd name="connsiteX0" fmla="*/ 0 w 1026849"/>
              <a:gd name="connsiteY0" fmla="*/ 896141 h 896141"/>
              <a:gd name="connsiteX1" fmla="*/ 0 w 1026849"/>
              <a:gd name="connsiteY1" fmla="*/ 896141 h 896141"/>
              <a:gd name="connsiteX2" fmla="*/ 784123 w 1026849"/>
              <a:gd name="connsiteY2" fmla="*/ 112018 h 896141"/>
              <a:gd name="connsiteX3" fmla="*/ 802814 w 1026849"/>
              <a:gd name="connsiteY3" fmla="*/ 112018 h 896141"/>
              <a:gd name="connsiteX4" fmla="*/ 802814 w 1026849"/>
              <a:gd name="connsiteY4" fmla="*/ 0 h 896141"/>
              <a:gd name="connsiteX5" fmla="*/ 1026849 w 1026849"/>
              <a:gd name="connsiteY5" fmla="*/ 224035 h 896141"/>
              <a:gd name="connsiteX6" fmla="*/ 802814 w 1026849"/>
              <a:gd name="connsiteY6" fmla="*/ 448071 h 896141"/>
              <a:gd name="connsiteX7" fmla="*/ 802814 w 1026849"/>
              <a:gd name="connsiteY7" fmla="*/ 336053 h 896141"/>
              <a:gd name="connsiteX8" fmla="*/ 784123 w 1026849"/>
              <a:gd name="connsiteY8" fmla="*/ 336053 h 896141"/>
              <a:gd name="connsiteX9" fmla="*/ 224035 w 1026849"/>
              <a:gd name="connsiteY9" fmla="*/ 896141 h 896141"/>
              <a:gd name="connsiteX10" fmla="*/ 224035 w 1026849"/>
              <a:gd name="connsiteY10" fmla="*/ 896141 h 896141"/>
              <a:gd name="connsiteX11" fmla="*/ 0 w 1026849"/>
              <a:gd name="connsiteY11" fmla="*/ 896141 h 896141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802814 w 1026849"/>
              <a:gd name="connsiteY6" fmla="*/ 336053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795643 w 1026849"/>
              <a:gd name="connsiteY6" fmla="*/ 129009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802814"/>
              <a:gd name="connsiteY0" fmla="*/ 784123 h 784123"/>
              <a:gd name="connsiteX1" fmla="*/ 0 w 802814"/>
              <a:gd name="connsiteY1" fmla="*/ 784123 h 784123"/>
              <a:gd name="connsiteX2" fmla="*/ 784123 w 802814"/>
              <a:gd name="connsiteY2" fmla="*/ 0 h 784123"/>
              <a:gd name="connsiteX3" fmla="*/ 802814 w 802814"/>
              <a:gd name="connsiteY3" fmla="*/ 0 h 784123"/>
              <a:gd name="connsiteX4" fmla="*/ 795354 w 802814"/>
              <a:gd name="connsiteY4" fmla="*/ 104324 h 784123"/>
              <a:gd name="connsiteX5" fmla="*/ 792912 w 802814"/>
              <a:gd name="connsiteY5" fmla="*/ 120777 h 784123"/>
              <a:gd name="connsiteX6" fmla="*/ 795643 w 802814"/>
              <a:gd name="connsiteY6" fmla="*/ 129009 h 784123"/>
              <a:gd name="connsiteX7" fmla="*/ 802814 w 802814"/>
              <a:gd name="connsiteY7" fmla="*/ 224035 h 784123"/>
              <a:gd name="connsiteX8" fmla="*/ 784123 w 802814"/>
              <a:gd name="connsiteY8" fmla="*/ 224035 h 784123"/>
              <a:gd name="connsiteX9" fmla="*/ 224035 w 802814"/>
              <a:gd name="connsiteY9" fmla="*/ 784123 h 784123"/>
              <a:gd name="connsiteX10" fmla="*/ 224035 w 802814"/>
              <a:gd name="connsiteY10" fmla="*/ 784123 h 784123"/>
              <a:gd name="connsiteX11" fmla="*/ 0 w 802814"/>
              <a:gd name="connsiteY11" fmla="*/ 784123 h 78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14" h="784123">
                <a:moveTo>
                  <a:pt x="0" y="784123"/>
                </a:moveTo>
                <a:lnTo>
                  <a:pt x="0" y="784123"/>
                </a:lnTo>
                <a:cubicBezTo>
                  <a:pt x="0" y="351064"/>
                  <a:pt x="351064" y="0"/>
                  <a:pt x="784123" y="0"/>
                </a:cubicBezTo>
                <a:lnTo>
                  <a:pt x="802814" y="0"/>
                </a:lnTo>
                <a:lnTo>
                  <a:pt x="795354" y="104324"/>
                </a:lnTo>
                <a:lnTo>
                  <a:pt x="792912" y="120777"/>
                </a:lnTo>
                <a:lnTo>
                  <a:pt x="795643" y="129009"/>
                </a:lnTo>
                <a:lnTo>
                  <a:pt x="802814" y="224035"/>
                </a:lnTo>
                <a:lnTo>
                  <a:pt x="784123" y="224035"/>
                </a:lnTo>
                <a:cubicBezTo>
                  <a:pt x="474795" y="224035"/>
                  <a:pt x="224035" y="474795"/>
                  <a:pt x="224035" y="784123"/>
                </a:cubicBezTo>
                <a:lnTo>
                  <a:pt x="224035" y="784123"/>
                </a:lnTo>
                <a:lnTo>
                  <a:pt x="0" y="7841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Redux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9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02" y="806824"/>
            <a:ext cx="3179905" cy="4873857"/>
          </a:xfrm>
        </p:spPr>
        <p:txBody>
          <a:bodyPr>
            <a:normAutofit/>
          </a:bodyPr>
          <a:lstStyle/>
          <a:p>
            <a:r>
              <a:rPr lang="en-US" dirty="0"/>
              <a:t>We can use my-</a:t>
            </a:r>
            <a:r>
              <a:rPr lang="en-US" dirty="0" err="1"/>
              <a:t>lib.a</a:t>
            </a:r>
            <a:r>
              <a:rPr lang="en-US" dirty="0"/>
              <a:t> in place of the object files we need.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*.a </a:t>
            </a:r>
            <a:r>
              <a:rPr lang="en-US" dirty="0"/>
              <a:t>file is just a container for a set of object files. Essentially, it is just a kind of zip file of object files.</a:t>
            </a:r>
          </a:p>
          <a:p>
            <a:endParaRPr lang="en-US" dirty="0"/>
          </a:p>
          <a:p>
            <a:r>
              <a:rPr lang="en-US" dirty="0"/>
              <a:t>These object files get copied into our executable… not very efficient! Hmm!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5" name="Card 6">
            <a:extLst>
              <a:ext uri="{FF2B5EF4-FFF2-40B4-BE49-F238E27FC236}">
                <a16:creationId xmlns:a16="http://schemas.microsoft.com/office/drawing/2014/main" id="{CBDA10E0-DBFB-438C-A41F-AA8F4CABEDA0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9EAC4-FEF1-4880-BD5E-8D2F5F8B06DC}"/>
              </a:ext>
            </a:extLst>
          </p:cNvPr>
          <p:cNvSpPr txBox="1"/>
          <p:nvPr/>
        </p:nvSpPr>
        <p:spPr>
          <a:xfrm>
            <a:off x="2689505" y="49049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util.o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Card 6">
            <a:extLst>
              <a:ext uri="{FF2B5EF4-FFF2-40B4-BE49-F238E27FC236}">
                <a16:creationId xmlns:a16="http://schemas.microsoft.com/office/drawing/2014/main" id="{B8371FE0-CAAE-42CC-8420-AEA2C4B1D785}"/>
              </a:ext>
            </a:extLst>
          </p:cNvPr>
          <p:cNvSpPr/>
          <p:nvPr/>
        </p:nvSpPr>
        <p:spPr>
          <a:xfrm>
            <a:off x="4136549" y="3380926"/>
            <a:ext cx="1219200" cy="1524000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6C9DC-D455-415E-8BAC-3CBA51BE041D}"/>
              </a:ext>
            </a:extLst>
          </p:cNvPr>
          <p:cNvSpPr txBox="1"/>
          <p:nvPr/>
        </p:nvSpPr>
        <p:spPr>
          <a:xfrm>
            <a:off x="4295631" y="4904926"/>
            <a:ext cx="105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my-lib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78896-275D-4EF4-950C-AC0DBB80493C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5" name="Bent Arrow 11">
              <a:extLst>
                <a:ext uri="{FF2B5EF4-FFF2-40B4-BE49-F238E27FC236}">
                  <a16:creationId xmlns:a16="http://schemas.microsoft.com/office/drawing/2014/main" id="{05DC74A4-B42D-4ACA-A9E8-103818956689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F5646C-D981-4792-84C7-9A89C40B9A1C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D146D6A-9ACC-41FD-A93C-6F8E054C8F18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BC81C7-9F78-4978-88CD-704EAE4B844D}"/>
              </a:ext>
            </a:extLst>
          </p:cNvPr>
          <p:cNvGrpSpPr/>
          <p:nvPr/>
        </p:nvGrpSpPr>
        <p:grpSpPr>
          <a:xfrm>
            <a:off x="4459835" y="986116"/>
            <a:ext cx="1219200" cy="1893332"/>
            <a:chOff x="304800" y="1104900"/>
            <a:chExt cx="1219200" cy="1893332"/>
          </a:xfrm>
        </p:grpSpPr>
        <p:sp>
          <p:nvSpPr>
            <p:cNvPr id="38" name="Card 6">
              <a:extLst>
                <a:ext uri="{FF2B5EF4-FFF2-40B4-BE49-F238E27FC236}">
                  <a16:creationId xmlns:a16="http://schemas.microsoft.com/office/drawing/2014/main" id="{7A1AF6FC-4C17-455E-A16B-A4BB06EBD9D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7DE61B-2F87-4FD0-9B15-A506F3114C17}"/>
                </a:ext>
              </a:extLst>
            </p:cNvPr>
            <p:cNvSpPr txBox="1"/>
            <p:nvPr/>
          </p:nvSpPr>
          <p:spPr>
            <a:xfrm>
              <a:off x="567850" y="2628900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1B3337-3B72-453C-8FFE-53651D2DA0F9}"/>
              </a:ext>
            </a:extLst>
          </p:cNvPr>
          <p:cNvSpPr txBox="1"/>
          <p:nvPr/>
        </p:nvSpPr>
        <p:spPr>
          <a:xfrm>
            <a:off x="3797679" y="522180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Libraries</a:t>
            </a:r>
          </a:p>
        </p:txBody>
      </p:sp>
    </p:spTree>
    <p:extLst>
      <p:ext uri="{BB962C8B-B14F-4D97-AF65-F5344CB8AC3E}">
        <p14:creationId xmlns:p14="http://schemas.microsoft.com/office/powerpoint/2010/main" val="8772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36" grpId="0"/>
      <p:bldP spid="41" grpId="0" animBg="1"/>
      <p:bldP spid="42" grpId="0"/>
      <p:bldP spid="3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Filling in the blanks.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9A8DA0-FDA7-4982-B397-FE0677F5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C9E36B-AB3F-4080-A677-4A3030635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always stretch before you run – OSes do this, too.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27629-7BBA-4F8B-A517-AE02D499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ABD6E-CFC3-4D76-A5B1-F828BDC2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13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774AF-34BE-41E3-99F0-A1E2BA01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1EF98-13A6-4E52-A02E-BE7A7E7CC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3888688" cy="4179729"/>
          </a:xfrm>
        </p:spPr>
        <p:txBody>
          <a:bodyPr/>
          <a:lstStyle/>
          <a:p>
            <a:r>
              <a:rPr lang="en-US" dirty="0"/>
              <a:t>How does your ELF executable actually run?</a:t>
            </a:r>
          </a:p>
          <a:p>
            <a:endParaRPr lang="en-US" dirty="0"/>
          </a:p>
          <a:p>
            <a:r>
              <a:rPr lang="en-US" dirty="0"/>
              <a:t>There needs to be some system software to unpack the executable into memory.</a:t>
            </a:r>
          </a:p>
          <a:p>
            <a:endParaRPr lang="en-US" dirty="0"/>
          </a:p>
          <a:p>
            <a:r>
              <a:rPr lang="en-US" dirty="0"/>
              <a:t>That system software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loader</a:t>
            </a:r>
            <a:r>
              <a:rPr lang="en-US" dirty="0"/>
              <a:t> and it is part of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operating system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99152-06A1-4842-82E7-A36DA5DE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61E8-44D7-4221-AF60-0011DDEA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C261588-6BE3-42D2-9E1B-84AEB16C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69" y="1813168"/>
            <a:ext cx="3861724" cy="312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D37D80-A892-4207-9301-92545A71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49" y="2335998"/>
            <a:ext cx="1468230" cy="2366821"/>
          </a:xfrm>
          <a:prstGeom prst="rect">
            <a:avLst/>
          </a:prstGeom>
        </p:spPr>
      </p:pic>
      <p:pic>
        <p:nvPicPr>
          <p:cNvPr id="8" name="Picture 7" descr="A picture containing table, sitting, room, white&#10;&#10;Description automatically generated">
            <a:extLst>
              <a:ext uri="{FF2B5EF4-FFF2-40B4-BE49-F238E27FC236}">
                <a16:creationId xmlns:a16="http://schemas.microsoft.com/office/drawing/2014/main" id="{464A856F-4CC9-4606-AA37-9375888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08" y="2871380"/>
            <a:ext cx="2777692" cy="1845180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11B75A7-9913-4AD5-A805-35AE659D5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10" y="3408566"/>
            <a:ext cx="1236086" cy="770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9C324-1F8A-40B7-91FD-A98DC4F21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308" y="2871379"/>
            <a:ext cx="2777692" cy="18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28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16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-0.17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16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EDF1-D54F-4266-AD97-70CF246E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Segments – Deeper dive!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D170-908C-437A-885B-8EB942EB8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98820" cy="4179729"/>
          </a:xfrm>
        </p:spPr>
        <p:txBody>
          <a:bodyPr/>
          <a:lstStyle/>
          <a:p>
            <a:r>
              <a:rPr lang="en-US" dirty="0"/>
              <a:t>The ELF executable defines several segments: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.text</a:t>
            </a:r>
            <a:r>
              <a:rPr lang="en-US" dirty="0"/>
              <a:t> – The code segment (machine code)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.data</a:t>
            </a:r>
            <a:r>
              <a:rPr lang="en-US" dirty="0"/>
              <a:t> – The data segment (program data)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rodata</a:t>
            </a:r>
            <a:r>
              <a:rPr lang="en-US" dirty="0"/>
              <a:t> – The read-only data segment (constants)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/>
              <a:t> – Uninitialized data segment (“zero” data)</a:t>
            </a:r>
          </a:p>
          <a:p>
            <a:pPr lvl="1"/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 is a special segment for all data that starts as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or</a:t>
            </a:r>
            <a:r>
              <a:rPr lang="en-US" dirty="0">
                <a:latin typeface="Inconsolata" panose="020B0609030003000000" pitchFamily="49" charset="0"/>
              </a:rPr>
              <a:t> NULL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(Its name is Block Started by Symbol which is a historic nonsense name. Sigh!)</a:t>
            </a:r>
          </a:p>
          <a:p>
            <a:pPr lvl="1"/>
            <a:r>
              <a:rPr lang="en-US" dirty="0"/>
              <a:t>It is often an optimization: the executable does not need to store a whole bunch of zeros.</a:t>
            </a:r>
          </a:p>
          <a:p>
            <a:pPr lvl="1"/>
            <a:r>
              <a:rPr lang="en-US" dirty="0"/>
              <a:t>Hmm… the operating system must then allocate a bunch of zeros. Is that fast?? (We’ll get there)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11030-A2AA-472A-ABE7-4F4E7C90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AC80-C6BA-4054-8301-8E55A7DF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CA79D-5BFB-41B3-96B8-4CD8145856C2}"/>
              </a:ext>
            </a:extLst>
          </p:cNvPr>
          <p:cNvGrpSpPr/>
          <p:nvPr/>
        </p:nvGrpSpPr>
        <p:grpSpPr>
          <a:xfrm>
            <a:off x="6414653" y="592672"/>
            <a:ext cx="2453931" cy="5078526"/>
            <a:chOff x="6400799" y="-88054"/>
            <a:chExt cx="2453931" cy="677136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443094-D751-4E7A-AC8F-5C524E6C4EA0}"/>
                </a:ext>
              </a:extLst>
            </p:cNvPr>
            <p:cNvSpPr/>
            <p:nvPr/>
          </p:nvSpPr>
          <p:spPr>
            <a:xfrm>
              <a:off x="6412523" y="401769"/>
              <a:ext cx="2438400" cy="854874"/>
            </a:xfrm>
            <a:prstGeom prst="rect">
              <a:avLst/>
            </a:prstGeom>
            <a:solidFill>
              <a:srgbClr val="C288B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51DEFD-DA95-4F29-B021-D391450E4E5A}"/>
                </a:ext>
              </a:extLst>
            </p:cNvPr>
            <p:cNvSpPr/>
            <p:nvPr/>
          </p:nvSpPr>
          <p:spPr>
            <a:xfrm>
              <a:off x="6416330" y="3302557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24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heap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2D159B-33DA-46CB-B82C-8CA13F8D5C78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3490A-26DD-44B8-B08C-FA910161016C}"/>
                </a:ext>
              </a:extLst>
            </p:cNvPr>
            <p:cNvSpPr/>
            <p:nvPr/>
          </p:nvSpPr>
          <p:spPr>
            <a:xfrm>
              <a:off x="6400799" y="1269158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5AAB53-7EA0-49F6-97C3-23FD0495B27E}"/>
                </a:ext>
              </a:extLst>
            </p:cNvPr>
            <p:cNvGrpSpPr/>
            <p:nvPr/>
          </p:nvGrpSpPr>
          <p:grpSpPr>
            <a:xfrm>
              <a:off x="6400799" y="-88054"/>
              <a:ext cx="2450124" cy="6771366"/>
              <a:chOff x="6400799" y="-88054"/>
              <a:chExt cx="2450124" cy="6771366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4CAA74A7-5885-4D61-B104-AAEF88973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878013"/>
                <a:ext cx="2438400" cy="142175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172FEEC9-2DD4-440D-9803-57E5FF10F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12037"/>
                <a:ext cx="2438400" cy="57760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421D7654-62E2-47D8-ABCA-CCD08CD49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F60FBE20-C13F-4D55-AC21-ABD78E36F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7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35E9F0E8-5D43-4CC7-823F-0EF328D31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1881815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199C8562-9A18-45FF-A1EE-439274E256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3097" y="5440678"/>
                <a:ext cx="793807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.text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2C00A605-DB82-4309-BE9B-97C42F562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8223" y="4676777"/>
                <a:ext cx="845104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262CC615-A936-48BD-86B9-B879E2FA46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2762" y="3990975"/>
                <a:ext cx="696024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  <a:r>
                  <a:rPr lang="en-US" sz="2400" kern="1200" dirty="0" err="1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bss</a:t>
                </a:r>
                <a:endParaRPr lang="en-US" sz="2400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5C0DACD6-E5D5-482B-B5E7-C001A697D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0" y="1250920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1C3A2F04-4A9E-4ED7-9CDB-74252981D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62203" y="186499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5AFAA52D-0B88-451A-812F-6064873E8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-8805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BAAE370D-1368-4BCE-B6FC-7AE0DA7A3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F21891D6-9866-4FC3-87C4-A0357E0C5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799" y="3290041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2F985029-400B-4ED6-BB0C-263463FCE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62203" y="293171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C7B9B9CD-5BE8-4242-82DE-52E2DC94C7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4463" y="519774"/>
                <a:ext cx="229261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Kernel Memory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6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156-F3C5-4FF6-8A99-4CDCF0A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3368-96FE-4DA2-A7AB-F917C72C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06862" cy="455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Take the ELF executable.</a:t>
            </a:r>
          </a:p>
          <a:p>
            <a:pPr lvl="1"/>
            <a:r>
              <a:rPr lang="en-US" dirty="0"/>
              <a:t>This defines each segment and where in memory it should go.</a:t>
            </a:r>
          </a:p>
          <a:p>
            <a:pPr marL="0" indent="0">
              <a:buNone/>
            </a:pPr>
            <a:r>
              <a:rPr lang="en-US" dirty="0"/>
              <a:t>2. Place the</a:t>
            </a:r>
            <a:r>
              <a:rPr lang="en-US" dirty="0">
                <a:latin typeface="Inconsolata" panose="020B0609030003000000" pitchFamily="49" charset="0"/>
              </a:rPr>
              <a:t> .text </a:t>
            </a:r>
            <a:r>
              <a:rPr lang="en-US" dirty="0"/>
              <a:t>segment into memory.</a:t>
            </a:r>
          </a:p>
          <a:p>
            <a:pPr marL="0" indent="0">
              <a:buNone/>
            </a:pPr>
            <a:r>
              <a:rPr lang="en-US" dirty="0"/>
              <a:t>3. Place the</a:t>
            </a:r>
            <a:r>
              <a:rPr lang="en-US" dirty="0">
                <a:latin typeface="Inconsolata" panose="020B0609030003000000" pitchFamily="49" charset="0"/>
              </a:rPr>
              <a:t> .data </a:t>
            </a:r>
            <a:r>
              <a:rPr lang="en-US" dirty="0"/>
              <a:t>segment into memory.</a:t>
            </a:r>
          </a:p>
          <a:p>
            <a:pPr marL="0" indent="0">
              <a:buNone/>
            </a:pPr>
            <a:r>
              <a:rPr lang="en-US" dirty="0"/>
              <a:t>4. Write the number of zeroes specified to the </a:t>
            </a: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segment.</a:t>
            </a:r>
          </a:p>
          <a:p>
            <a:pPr marL="0" indent="0">
              <a:buNone/>
            </a:pPr>
            <a:r>
              <a:rPr lang="en-US" dirty="0"/>
              <a:t>5. Allocate the stack and assign the stack pointer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6. Jump to the entry point address (the location of the</a:t>
            </a:r>
            <a:r>
              <a:rPr lang="en-US" dirty="0">
                <a:latin typeface="Inconsolata" panose="020B0609030003000000" pitchFamily="49" charset="0"/>
              </a:rPr>
              <a:t> _start </a:t>
            </a:r>
            <a:r>
              <a:rPr lang="en-US" dirty="0"/>
              <a:t>symbol)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_start </a:t>
            </a:r>
            <a:r>
              <a:rPr lang="en-US" dirty="0"/>
              <a:t>will call main after initializing the C runtime and the heap.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7397-172D-427A-AC72-3993D8B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A20EB-D2A5-4612-8DFA-EEDEDD5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191A9-9B38-4929-A78A-99657E1A79D6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33987-1543-481D-821C-BB021D501A9C}"/>
              </a:ext>
            </a:extLst>
          </p:cNvPr>
          <p:cNvSpPr/>
          <p:nvPr/>
        </p:nvSpPr>
        <p:spPr>
          <a:xfrm>
            <a:off x="6430184" y="3135631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05FFD-BB12-4EB5-AC1F-C61E601DACB9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F90F24-8A7A-49F7-81A8-9B1BFC85C957}"/>
              </a:ext>
            </a:extLst>
          </p:cNvPr>
          <p:cNvSpPr/>
          <p:nvPr/>
        </p:nvSpPr>
        <p:spPr>
          <a:xfrm>
            <a:off x="6414653" y="1610581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945C2625-2A92-44A6-A828-CCEC6720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067223"/>
            <a:ext cx="2438400" cy="1066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7BCF285-4679-4683-B5E7-A71F2260F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D099CD4-C10A-427A-8EC9-D443B819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1F30E31-DF7B-4103-8DE6-8389CAC2E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9B6100E8-0C3B-4998-B2C4-1D423855C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07007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57171F64-19C2-45F7-B670-93F0F06A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450A619D-6B0B-461F-89B7-BF04B8EB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CEF1FF23-E83C-4FB8-9A31-E25E2D254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71302CE1-6A93-4718-9AD2-869FE934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2CB7F7A-BE63-4141-A30B-9640FE300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6057" y="205746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6E71037A-46E2-4E75-9061-3D4D4149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67366EFE-B024-4ED1-9AF7-3A1CB51F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DD961D10-D64E-4CBF-ABDF-C66E6EC43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4653" y="312624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59F8FB-1B23-466A-B7CD-C1034F9004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6057" y="285750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F12A1417-BF54-45F7-82B8-0D9BD438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19B8B-1793-4C3C-9BAE-8C5979E5BE1C}"/>
              </a:ext>
            </a:extLst>
          </p:cNvPr>
          <p:cNvSpPr txBox="1"/>
          <p:nvPr/>
        </p:nvSpPr>
        <p:spPr>
          <a:xfrm>
            <a:off x="5479631" y="4800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773979-4ABF-4344-8BE3-F392F65A6A8B}"/>
              </a:ext>
            </a:extLst>
          </p:cNvPr>
          <p:cNvCxnSpPr>
            <a:cxnSpLocks/>
          </p:cNvCxnSpPr>
          <p:nvPr/>
        </p:nvCxnSpPr>
        <p:spPr>
          <a:xfrm>
            <a:off x="6095482" y="501592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23B89E-6545-485A-A0B4-6522AC09C042}"/>
              </a:ext>
            </a:extLst>
          </p:cNvPr>
          <p:cNvSpPr txBox="1"/>
          <p:nvPr/>
        </p:nvSpPr>
        <p:spPr>
          <a:xfrm>
            <a:off x="4214630" y="619881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Our lie starts to unravel!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have a kernel…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A1C06C-5BC8-43A6-95EF-C26A3AF6BB2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166041" y="97620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4" grpId="0" animBg="1"/>
      <p:bldP spid="25" grpId="0" animBg="1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4382-D0F2-4494-B0D0-A7318C60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.</a:t>
            </a:r>
            <a:r>
              <a:rPr lang="en-US" dirty="0" err="1"/>
              <a:t>bss</a:t>
            </a:r>
            <a:r>
              <a:rPr lang="en-US" dirty="0"/>
              <a:t> BS I’ve dealt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836C-CAAF-49A6-BA84-31531F0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to zero the .</a:t>
            </a:r>
            <a:r>
              <a:rPr lang="en-US" dirty="0" err="1"/>
              <a:t>bss</a:t>
            </a:r>
            <a:r>
              <a:rPr lang="en-US" dirty="0"/>
              <a:t> segment is… very interesting.</a:t>
            </a:r>
          </a:p>
          <a:p>
            <a:pPr lvl="1"/>
            <a:r>
              <a:rPr lang="en-US" dirty="0"/>
              <a:t>If you write an OS, and forget this, then you get loops that don’t work write.</a:t>
            </a:r>
          </a:p>
          <a:p>
            <a:pPr lvl="1"/>
            <a:r>
              <a:rPr lang="en-US" dirty="0"/>
              <a:t>Because now variables that were equal to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are now random garbage.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B20F7-FA87-444E-B396-B1B63D3D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FA23A-D300-4FE1-B91A-1E8D0E06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A9D323-49E7-4875-A691-FA97F8221041}"/>
              </a:ext>
            </a:extLst>
          </p:cNvPr>
          <p:cNvSpPr txBox="1">
            <a:spLocks/>
          </p:cNvSpPr>
          <p:nvPr/>
        </p:nvSpPr>
        <p:spPr>
          <a:xfrm>
            <a:off x="1236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count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things[10] = {0};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sumThings</a:t>
            </a:r>
            <a:r>
              <a:rPr lang="en-US" sz="16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ret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counter;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ret += things[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ret;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909FB-6ADD-4426-8EE4-FEA8C4020B0C}"/>
              </a:ext>
            </a:extLst>
          </p:cNvPr>
          <p:cNvSpPr txBox="1"/>
          <p:nvPr/>
        </p:nvSpPr>
        <p:spPr>
          <a:xfrm>
            <a:off x="1208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572D9-BD11-4967-8FA4-A5BB874A832D}"/>
              </a:ext>
            </a:extLst>
          </p:cNvPr>
          <p:cNvSpPr txBox="1"/>
          <p:nvPr/>
        </p:nvSpPr>
        <p:spPr>
          <a:xfrm>
            <a:off x="3198311" y="2322105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goes into the .</a:t>
            </a:r>
            <a:r>
              <a:rPr lang="en-US" sz="1600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bss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because it is zero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EDA65B-95DC-4934-8927-5DB51F2D3A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6034" y="25159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6BC144-63C8-4BB3-97AB-134FDADEADD3}"/>
              </a:ext>
            </a:extLst>
          </p:cNvPr>
          <p:cNvSpPr txBox="1"/>
          <p:nvPr/>
        </p:nvSpPr>
        <p:spPr>
          <a:xfrm>
            <a:off x="2926891" y="3561560"/>
            <a:ext cx="5277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does not go into the .</a:t>
            </a:r>
            <a:r>
              <a:rPr lang="en-US" sz="1600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bss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because it is not a symbol.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652D42-4122-4708-9371-3692B65DC2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94614" y="3755446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8AE0-F30B-47DB-A3AF-DE93B74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9557-2218-430A-AD2D-8346185F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472940"/>
          </a:xfrm>
        </p:spPr>
        <p:txBody>
          <a:bodyPr/>
          <a:lstStyle/>
          <a:p>
            <a:r>
              <a:rPr lang="en-US" dirty="0"/>
              <a:t>Pretty much! However, let’s make it more flexible.</a:t>
            </a:r>
          </a:p>
          <a:p>
            <a:endParaRPr lang="en-US" dirty="0"/>
          </a:p>
          <a:p>
            <a:r>
              <a:rPr lang="en-US" dirty="0"/>
              <a:t>Our linking so far 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static linking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where all of the code goes into the executable. Duplicate code from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static libraries </a:t>
            </a:r>
            <a:r>
              <a:rPr lang="en-US" dirty="0"/>
              <a:t>is copied in.</a:t>
            </a:r>
          </a:p>
          <a:p>
            <a:pPr lvl="1"/>
            <a:r>
              <a:rPr lang="en-US" dirty="0"/>
              <a:t>Not very space efficient. Duplicates code most programs are using! (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if we “shared” the code external to the executable?</a:t>
            </a:r>
          </a:p>
          <a:p>
            <a:pPr lvl="1"/>
            <a:endParaRPr lang="en-US" dirty="0"/>
          </a:p>
          <a:p>
            <a:r>
              <a:rPr lang="en-US" dirty="0"/>
              <a:t>For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linking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we will think about loading not just the executable, but library code as well.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shared library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loader must load the program into memory and also take on the task of loading library code.</a:t>
            </a:r>
          </a:p>
          <a:p>
            <a:pPr lvl="1"/>
            <a:r>
              <a:rPr lang="en-US" dirty="0"/>
              <a:t>It then must do the “mad-libs” replacing references in the program to point to where in memory the library code was loaded. Tricky!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3508-2A26-4CB3-B172-42694362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4A99A-188C-40D3-8D65-4734EF82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E03B2F-E0C8-4A2A-B52D-C037DC1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1A4BB-B6E4-40E3-9C09-DEE11331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but… </a:t>
            </a:r>
            <a:r>
              <a:rPr lang="en-US" dirty="0" err="1"/>
              <a:t>yanno</a:t>
            </a:r>
            <a:r>
              <a:rPr lang="en-US" dirty="0"/>
              <a:t>… animated.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01C6E-9C2C-4DA4-8FAD-2E4313CC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FD8-0BC6-4D90-A995-AE74330F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DCB412B6-E3F5-4849-B14C-60B0C988E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95197"/>
            <a:ext cx="2438400" cy="430457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18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E276A-0D77-473A-8229-4833A1D4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that can be loaded… anywhere?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9296-7906-4140-A7A4-777DE5EA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547360" cy="4179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main problem is this:</a:t>
            </a:r>
          </a:p>
          <a:p>
            <a:pPr lvl="1"/>
            <a:r>
              <a:rPr lang="en-US" dirty="0"/>
              <a:t>Programs generally need to assume where in memory they live.</a:t>
            </a:r>
          </a:p>
          <a:p>
            <a:pPr lvl="1"/>
            <a:endParaRPr lang="en-US" dirty="0"/>
          </a:p>
          <a:p>
            <a:r>
              <a:rPr lang="en-US" dirty="0"/>
              <a:t>They refer to functions and data at particular addresses.</a:t>
            </a:r>
          </a:p>
          <a:p>
            <a:pPr lvl="1"/>
            <a:r>
              <a:rPr lang="en-US" dirty="0"/>
              <a:t>The linker decides where those are, but they are then hard-coded in.</a:t>
            </a:r>
          </a:p>
          <a:p>
            <a:pPr lvl="1"/>
            <a:endParaRPr lang="en-US" dirty="0"/>
          </a:p>
          <a:p>
            <a:r>
              <a:rPr lang="en-US" dirty="0"/>
              <a:t>We want to provide a single software library to multiple executables…</a:t>
            </a:r>
          </a:p>
          <a:p>
            <a:pPr lvl="1"/>
            <a:r>
              <a:rPr lang="en-US" dirty="0"/>
              <a:t>We can’t know ahead of time where that library </a:t>
            </a:r>
            <a:r>
              <a:rPr lang="en-US" i="1" dirty="0"/>
              <a:t>can</a:t>
            </a:r>
            <a:r>
              <a:rPr lang="en-US" dirty="0"/>
              <a:t> go in memory since programs are different sizes… they might need multiple libraries…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5BD-1C3E-4C7D-B480-29B3BAA5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40193-E49F-44C2-88BD-5BA3EA2D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71D41-368A-4D9D-8941-C61D9E587A9E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3CB3D-EEE3-49D2-8451-6DA787226A0E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C0AB8-0087-4D3E-9877-1FE25B42DFB6}"/>
              </a:ext>
            </a:extLst>
          </p:cNvPr>
          <p:cNvSpPr/>
          <p:nvPr/>
        </p:nvSpPr>
        <p:spPr>
          <a:xfrm>
            <a:off x="6414653" y="1610581"/>
            <a:ext cx="2438400" cy="4213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7319F13-1117-42DA-89D6-D90E836E2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1751D29-E490-46B7-B269-3A3F1B81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D70E85F-23AE-45CA-AFD5-6D86A6E18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0C162979-5F9C-4010-B5F1-92A5A0023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CC4E9859-835E-4670-95A4-DB5F87F2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AF258DAD-205F-4092-AEBF-11070787E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D6E82C84-8191-41A2-891F-3A5999C7F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AA16F513-986A-4035-97FF-E747362B9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3321DA8B-6649-4387-807B-B7CC784DE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52F5C7FB-011A-4B7A-9855-74BF5166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8EC11-B5B8-421C-B791-6E66700FDB5B}"/>
              </a:ext>
            </a:extLst>
          </p:cNvPr>
          <p:cNvSpPr/>
          <p:nvPr/>
        </p:nvSpPr>
        <p:spPr>
          <a:xfrm>
            <a:off x="6426377" y="2494747"/>
            <a:ext cx="2438400" cy="3627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B1206-90AA-443A-8E7C-B3CDEFECF501}"/>
              </a:ext>
            </a:extLst>
          </p:cNvPr>
          <p:cNvSpPr/>
          <p:nvPr/>
        </p:nvSpPr>
        <p:spPr>
          <a:xfrm>
            <a:off x="6426377" y="2850641"/>
            <a:ext cx="2438400" cy="362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F8099C20-A8DD-454F-80FA-CC7559DC2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645" y="2867025"/>
            <a:ext cx="133241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021380EC-27CD-4934-97EE-931B36D24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331" y="2467846"/>
            <a:ext cx="13724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E8D379-E7E4-46A6-8BCE-948279E59224}"/>
              </a:ext>
            </a:extLst>
          </p:cNvPr>
          <p:cNvSpPr txBox="1"/>
          <p:nvPr/>
        </p:nvSpPr>
        <p:spPr>
          <a:xfrm>
            <a:off x="3876030" y="3040957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Where should this go??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248529-7040-4566-A74C-8956A5772AC9}"/>
              </a:ext>
            </a:extLst>
          </p:cNvPr>
          <p:cNvCxnSpPr>
            <a:cxnSpLocks/>
          </p:cNvCxnSpPr>
          <p:nvPr/>
        </p:nvCxnSpPr>
        <p:spPr>
          <a:xfrm flipV="1">
            <a:off x="6190497" y="2968623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allow code to refer to functions and/or data that may move.</a:t>
            </a:r>
          </a:p>
          <a:p>
            <a:r>
              <a:rPr lang="en-US" dirty="0"/>
              <a:t>Essentially, the operating system plays the mad-lib game.</a:t>
            </a:r>
          </a:p>
          <a:p>
            <a:pPr lvl="1"/>
            <a:r>
              <a:rPr lang="en-US" dirty="0"/>
              <a:t>The ELF executable has a list of “relocatable entries”</a:t>
            </a:r>
          </a:p>
          <a:p>
            <a:pPr lvl="1"/>
            <a:r>
              <a:rPr lang="en-US" dirty="0"/>
              <a:t>The OS goes through them and fills them in according to where the external symbols 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665405" y="3125167"/>
            <a:ext cx="581921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37336" y="276173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7FF10-1E10-4267-BED6-1282CAB47C4E}"/>
              </a:ext>
            </a:extLst>
          </p:cNvPr>
          <p:cNvSpPr txBox="1"/>
          <p:nvPr/>
        </p:nvSpPr>
        <p:spPr>
          <a:xfrm>
            <a:off x="4912266" y="2454894"/>
            <a:ext cx="3565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Linking to the libz.so dynamic library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83F073-F513-4C56-B01A-ECFB1B9AE0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9989" y="2648780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D8E39B-CFF7-4CD0-A0F7-98BD473AA9B8}"/>
              </a:ext>
            </a:extLst>
          </p:cNvPr>
          <p:cNvSpPr txBox="1"/>
          <p:nvPr/>
        </p:nvSpPr>
        <p:spPr>
          <a:xfrm>
            <a:off x="3853086" y="37474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don’t know where this function ultimately is…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E7B2CA-56C7-49BC-AF51-E25ADBF714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0809" y="3941336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5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allow code to refer to functions and/or data that may move.</a:t>
            </a:r>
          </a:p>
          <a:p>
            <a:r>
              <a:rPr lang="en-US" dirty="0"/>
              <a:t>Essentially, the operating system plays the mad-lib game.</a:t>
            </a:r>
          </a:p>
          <a:p>
            <a:pPr lvl="1"/>
            <a:r>
              <a:rPr lang="en-US" dirty="0"/>
              <a:t>The ELF executable has a list of “relocatable entries”</a:t>
            </a:r>
          </a:p>
          <a:p>
            <a:pPr lvl="1"/>
            <a:r>
              <a:rPr lang="en-US" dirty="0"/>
              <a:t>The OS goes through them and fills them in according to where the external symbols 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89030" y="2901860"/>
            <a:ext cx="457715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0961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CB3911-D1C3-4823-AE8F-877A489E67EE}"/>
              </a:ext>
            </a:extLst>
          </p:cNvPr>
          <p:cNvSpPr txBox="1">
            <a:spLocks/>
          </p:cNvSpPr>
          <p:nvPr/>
        </p:nvSpPr>
        <p:spPr>
          <a:xfrm>
            <a:off x="4389120" y="2901859"/>
            <a:ext cx="4693919" cy="270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0000000000001139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1139: 55               push   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113a: 48 89 e5         mov    %</a:t>
            </a:r>
            <a:r>
              <a:rPr lang="en-US" sz="1400" dirty="0" err="1">
                <a:latin typeface="Inconsolata" panose="020B0609030003000000" pitchFamily="49" charset="0"/>
              </a:rPr>
              <a:t>rsp</a:t>
            </a:r>
            <a:r>
              <a:rPr lang="en-US" sz="1400" dirty="0">
                <a:latin typeface="Inconsolata" panose="020B0609030003000000" pitchFamily="49" charset="0"/>
              </a:rPr>
              <a:t>,%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113d: 48 83 </a:t>
            </a:r>
            <a:r>
              <a:rPr lang="en-US" sz="1400" dirty="0" err="1">
                <a:latin typeface="Inconsolata" panose="020B0609030003000000" pitchFamily="49" charset="0"/>
              </a:rPr>
              <a:t>ec</a:t>
            </a:r>
            <a:r>
              <a:rPr lang="en-US" sz="1400" dirty="0">
                <a:latin typeface="Inconsolata" panose="020B0609030003000000" pitchFamily="49" charset="0"/>
              </a:rPr>
              <a:t> 10      sub    $0x10,%rsp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1141: bf 10 27 00 00   mov    $0x2710,%edi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1146: e8 00 00 00 00   </a:t>
            </a:r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callq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??? &lt;???&gt;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114b: 48 89 45 f8      mov    %rax,-0x8(%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114f: b8 00 00 00 00   mov    $0x0,%eax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1154: c9               </a:t>
            </a:r>
            <a:r>
              <a:rPr lang="en-US" sz="1400" dirty="0" err="1">
                <a:latin typeface="Inconsolata" panose="020B0609030003000000" pitchFamily="49" charset="0"/>
              </a:rPr>
              <a:t>leaveq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1155: c3               </a:t>
            </a:r>
            <a:r>
              <a:rPr lang="en-US" sz="1400" dirty="0" err="1">
                <a:latin typeface="Inconsolata" panose="020B0609030003000000" pitchFamily="49" charset="0"/>
              </a:rPr>
              <a:t>retq</a:t>
            </a:r>
            <a:endParaRPr 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E29ED-C2E3-4F78-AAD5-87FD1470C2B8}"/>
              </a:ext>
            </a:extLst>
          </p:cNvPr>
          <p:cNvSpPr txBox="1"/>
          <p:nvPr/>
        </p:nvSpPr>
        <p:spPr>
          <a:xfrm>
            <a:off x="4694254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 compressor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3EEFE-F999-4CE2-9A07-7AD4B1A354A1}"/>
              </a:ext>
            </a:extLst>
          </p:cNvPr>
          <p:cNvCxnSpPr>
            <a:cxnSpLocks/>
          </p:cNvCxnSpPr>
          <p:nvPr/>
        </p:nvCxnSpPr>
        <p:spPr>
          <a:xfrm>
            <a:off x="4666185" y="2598420"/>
            <a:ext cx="279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2E07E-B5D0-41C2-8147-8A1C447F041D}"/>
              </a:ext>
            </a:extLst>
          </p:cNvPr>
          <p:cNvCxnSpPr>
            <a:cxnSpLocks/>
          </p:cNvCxnSpPr>
          <p:nvPr/>
        </p:nvCxnSpPr>
        <p:spPr>
          <a:xfrm>
            <a:off x="4694254" y="2598420"/>
            <a:ext cx="0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7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29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8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376" y="967740"/>
            <a:ext cx="4616824" cy="4518660"/>
          </a:xfrm>
        </p:spPr>
        <p:txBody>
          <a:bodyPr>
            <a:normAutofit/>
          </a:bodyPr>
          <a:lstStyle/>
          <a:p>
            <a:r>
              <a:rPr lang="en-US" dirty="0"/>
              <a:t>The compiler takes source code (</a:t>
            </a:r>
            <a:r>
              <a:rPr lang="en-US" dirty="0">
                <a:latin typeface="Inconsolata" panose="020B0609030003000000" pitchFamily="49" charset="0"/>
              </a:rPr>
              <a:t>*.c</a:t>
            </a:r>
            <a:r>
              <a:rPr lang="en-US" dirty="0"/>
              <a:t> files) and translates them into machine code.</a:t>
            </a:r>
          </a:p>
          <a:p>
            <a:endParaRPr lang="en-US" dirty="0"/>
          </a:p>
          <a:p>
            <a:r>
              <a:rPr lang="en-US" dirty="0"/>
              <a:t>This file is called an “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object file</a:t>
            </a:r>
            <a:r>
              <a:rPr lang="en-US" dirty="0"/>
              <a:t>” and is just potentially one part of your overall project.</a:t>
            </a:r>
          </a:p>
          <a:p>
            <a:endParaRPr lang="en-US" dirty="0"/>
          </a:p>
          <a:p>
            <a:r>
              <a:rPr lang="en-US" dirty="0"/>
              <a:t>The machine code is not quite an executable.</a:t>
            </a:r>
          </a:p>
          <a:p>
            <a:pPr lvl="1"/>
            <a:r>
              <a:rPr lang="en-US" dirty="0"/>
              <a:t>This object file is JUST representing the code for that particular source file.</a:t>
            </a:r>
          </a:p>
          <a:p>
            <a:pPr lvl="1"/>
            <a:r>
              <a:rPr lang="en-US" dirty="0"/>
              <a:t>You may require extra stuff provided by the system elsewhere.</a:t>
            </a:r>
          </a:p>
        </p:txBody>
      </p:sp>
    </p:spTree>
    <p:extLst>
      <p:ext uri="{BB962C8B-B14F-4D97-AF65-F5344CB8AC3E}">
        <p14:creationId xmlns:p14="http://schemas.microsoft.com/office/powerpoint/2010/main" val="18293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code: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427106" cy="4179729"/>
          </a:xfrm>
        </p:spPr>
        <p:txBody>
          <a:bodyPr/>
          <a:lstStyle/>
          <a:p>
            <a:r>
              <a:rPr lang="en-US" dirty="0"/>
              <a:t>When the OS loads this executable… it will have a relocation entry that tells it to overwrite at byte</a:t>
            </a:r>
            <a:r>
              <a:rPr lang="en-US" dirty="0">
                <a:latin typeface="Inconsolata" panose="020B0609030003000000" pitchFamily="49" charset="0"/>
              </a:rPr>
              <a:t> 0x1147 </a:t>
            </a:r>
            <a:r>
              <a:rPr lang="en-US" dirty="0"/>
              <a:t>the relative address of “</a:t>
            </a:r>
            <a:r>
              <a:rPr lang="en-US" dirty="0" err="1"/>
              <a:t>compressBound</a:t>
            </a:r>
            <a:r>
              <a:rPr lang="en-US" dirty="0"/>
              <a:t>”</a:t>
            </a:r>
          </a:p>
          <a:p>
            <a:r>
              <a:rPr lang="en-US" dirty="0"/>
              <a:t>With this extra step, the OS loader is also providing dynamic linking.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89030" y="2901860"/>
            <a:ext cx="457715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0961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CB3911-D1C3-4823-AE8F-877A489E67EE}"/>
              </a:ext>
            </a:extLst>
          </p:cNvPr>
          <p:cNvSpPr txBox="1">
            <a:spLocks/>
          </p:cNvSpPr>
          <p:nvPr/>
        </p:nvSpPr>
        <p:spPr>
          <a:xfrm>
            <a:off x="4389120" y="2901859"/>
            <a:ext cx="4693919" cy="270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0000000000001139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1139: 55               push   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113a: 48 89 e5         mov    %</a:t>
            </a:r>
            <a:r>
              <a:rPr lang="en-US" sz="1400" dirty="0" err="1">
                <a:latin typeface="Inconsolata" panose="020B0609030003000000" pitchFamily="49" charset="0"/>
              </a:rPr>
              <a:t>rsp</a:t>
            </a:r>
            <a:r>
              <a:rPr lang="en-US" sz="1400" dirty="0">
                <a:latin typeface="Inconsolata" panose="020B0609030003000000" pitchFamily="49" charset="0"/>
              </a:rPr>
              <a:t>,%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113d: 48 83 </a:t>
            </a:r>
            <a:r>
              <a:rPr lang="en-US" sz="1400" dirty="0" err="1">
                <a:latin typeface="Inconsolata" panose="020B0609030003000000" pitchFamily="49" charset="0"/>
              </a:rPr>
              <a:t>ec</a:t>
            </a:r>
            <a:r>
              <a:rPr lang="en-US" sz="1400" dirty="0">
                <a:latin typeface="Inconsolata" panose="020B0609030003000000" pitchFamily="49" charset="0"/>
              </a:rPr>
              <a:t> 10      sub    $0x10,%rsp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1141: bf 10 27 00 00   mov    $0x2710,%edi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1146: e8 </a:t>
            </a:r>
            <a:r>
              <a:rPr lang="en-US" sz="1400" u="sng" dirty="0" err="1">
                <a:solidFill>
                  <a:srgbClr val="FF0000"/>
                </a:solidFill>
                <a:latin typeface="Inconsolata" panose="020B0609030003000000" pitchFamily="49" charset="0"/>
              </a:rPr>
              <a:t>fe</a:t>
            </a:r>
            <a:r>
              <a:rPr lang="en-US" sz="1400" u="sng" dirty="0">
                <a:solidFill>
                  <a:srgbClr val="FF0000"/>
                </a:solidFill>
                <a:latin typeface="Inconsolata" panose="020B0609030003000000" pitchFamily="49" charset="0"/>
              </a:rPr>
              <a:t> 05 00 00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callq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Inconsolata" panose="020B0609030003000000" pitchFamily="49" charset="0"/>
              </a:rPr>
              <a:t>1749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&lt;</a:t>
            </a:r>
            <a:r>
              <a:rPr lang="en-US" sz="1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compressBound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114b: 48 89 45 f8      mov    %rax,-0x8(%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114f: b8 00 00 00 00   mov    $0x0,%eax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1154: c9               </a:t>
            </a:r>
            <a:r>
              <a:rPr lang="en-US" sz="1400" dirty="0" err="1">
                <a:latin typeface="Inconsolata" panose="020B0609030003000000" pitchFamily="49" charset="0"/>
              </a:rPr>
              <a:t>leaveq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1155: c3               </a:t>
            </a:r>
            <a:r>
              <a:rPr lang="en-US" sz="1400" dirty="0" err="1">
                <a:latin typeface="Inconsolata" panose="020B0609030003000000" pitchFamily="49" charset="0"/>
              </a:rPr>
              <a:t>retq</a:t>
            </a:r>
            <a:endParaRPr 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E29ED-C2E3-4F78-AAD5-87FD1470C2B8}"/>
              </a:ext>
            </a:extLst>
          </p:cNvPr>
          <p:cNvSpPr txBox="1"/>
          <p:nvPr/>
        </p:nvSpPr>
        <p:spPr>
          <a:xfrm>
            <a:off x="4694254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 compressor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3EEFE-F999-4CE2-9A07-7AD4B1A354A1}"/>
              </a:ext>
            </a:extLst>
          </p:cNvPr>
          <p:cNvCxnSpPr>
            <a:cxnSpLocks/>
          </p:cNvCxnSpPr>
          <p:nvPr/>
        </p:nvCxnSpPr>
        <p:spPr>
          <a:xfrm>
            <a:off x="4666185" y="2598420"/>
            <a:ext cx="279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2E07E-B5D0-41C2-8147-8A1C447F041D}"/>
              </a:ext>
            </a:extLst>
          </p:cNvPr>
          <p:cNvCxnSpPr>
            <a:cxnSpLocks/>
          </p:cNvCxnSpPr>
          <p:nvPr/>
        </p:nvCxnSpPr>
        <p:spPr>
          <a:xfrm>
            <a:off x="4694254" y="2598420"/>
            <a:ext cx="0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C96533-0DE7-43A2-B059-000EC0687517}"/>
              </a:ext>
            </a:extLst>
          </p:cNvPr>
          <p:cNvSpPr txBox="1"/>
          <p:nvPr/>
        </p:nvSpPr>
        <p:spPr>
          <a:xfrm>
            <a:off x="2062937" y="4274630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0x114b + 0x5fe = 0x1749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callq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relative to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%rip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777247-B089-4292-8727-5737F01D20E8}"/>
              </a:ext>
            </a:extLst>
          </p:cNvPr>
          <p:cNvCxnSpPr>
            <a:cxnSpLocks/>
          </p:cNvCxnSpPr>
          <p:nvPr/>
        </p:nvCxnSpPr>
        <p:spPr>
          <a:xfrm flipV="1">
            <a:off x="4567621" y="441979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973AC2-B9A5-458E-85B1-8D7C0DCFB6BB}"/>
              </a:ext>
            </a:extLst>
          </p:cNvPr>
          <p:cNvSpPr txBox="1"/>
          <p:nvPr/>
        </p:nvSpPr>
        <p:spPr>
          <a:xfrm>
            <a:off x="60961" y="4940043"/>
            <a:ext cx="4564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 modern times, this makes use of a jump table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called a Procedure Linkage Table (PLT).</a:t>
            </a:r>
          </a:p>
        </p:txBody>
      </p:sp>
    </p:spTree>
    <p:extLst>
      <p:ext uri="{BB962C8B-B14F-4D97-AF65-F5344CB8AC3E}">
        <p14:creationId xmlns:p14="http://schemas.microsoft.com/office/powerpoint/2010/main" val="19830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312C-9023-4C5B-B71C-70402C82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Taking a PIC, eating some PIE – Avoiding relocations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B574-F583-473F-BF63-52D9B8E4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4434840" cy="4557078"/>
          </a:xfrm>
        </p:spPr>
        <p:txBody>
          <a:bodyPr>
            <a:normAutofit fontScale="92500"/>
          </a:bodyPr>
          <a:lstStyle/>
          <a:p>
            <a:r>
              <a:rPr lang="en-US" dirty="0"/>
              <a:t>In order to allow code to be resident anywhere in memory, the compiler must emit machine code that </a:t>
            </a:r>
            <a:r>
              <a:rPr lang="en-US" u="sng" dirty="0"/>
              <a:t>always uses relative addresses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This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position independent code </a:t>
            </a:r>
            <a:r>
              <a:rPr lang="en-US" dirty="0"/>
              <a:t>(or PIC).</a:t>
            </a:r>
          </a:p>
          <a:p>
            <a:r>
              <a:rPr lang="en-US" dirty="0"/>
              <a:t>When your entire executable is made out of PIC, it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position independent executable </a:t>
            </a:r>
            <a:r>
              <a:rPr lang="en-US" dirty="0"/>
              <a:t>(or PIE)</a:t>
            </a:r>
          </a:p>
          <a:p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gcc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will compile code this way when you specify the</a:t>
            </a:r>
            <a:r>
              <a:rPr lang="en-US" dirty="0">
                <a:latin typeface="Inconsolata" panose="020B0609030003000000" pitchFamily="49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</a:rPr>
              <a:t>fPIC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flag.</a:t>
            </a:r>
          </a:p>
          <a:p>
            <a:pPr lvl="1"/>
            <a:r>
              <a:rPr lang="en-US" dirty="0"/>
              <a:t>You generally need this when creating dynamic libraries.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939D3-BC5C-48B4-9E03-6CDBFA5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A3EAB-5475-4A96-B1AC-2C102489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 descr="Image result for pie">
            <a:extLst>
              <a:ext uri="{FF2B5EF4-FFF2-40B4-BE49-F238E27FC236}">
                <a16:creationId xmlns:a16="http://schemas.microsoft.com/office/drawing/2014/main" id="{77F29DA0-0D33-4E93-801C-FA7E0394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52" y="1307192"/>
            <a:ext cx="3325495" cy="27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8A3F6-388A-409E-B72E-C34B597D56B1}"/>
              </a:ext>
            </a:extLst>
          </p:cNvPr>
          <p:cNvSpPr txBox="1"/>
          <p:nvPr/>
        </p:nvSpPr>
        <p:spPr>
          <a:xfrm>
            <a:off x="5716481" y="4121401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Who doesn’t like pie???</a:t>
            </a:r>
          </a:p>
        </p:txBody>
      </p:sp>
    </p:spTree>
    <p:extLst>
      <p:ext uri="{BB962C8B-B14F-4D97-AF65-F5344CB8AC3E}">
        <p14:creationId xmlns:p14="http://schemas.microsoft.com/office/powerpoint/2010/main" val="71582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156-F3C5-4FF6-8A99-4CDCF0A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program -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3368-96FE-4DA2-A7AB-F917C72C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06862" cy="45570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1. Take the ELF executable.</a:t>
            </a:r>
          </a:p>
          <a:p>
            <a:pPr marL="0" indent="0">
              <a:buNone/>
            </a:pPr>
            <a:r>
              <a:rPr lang="en-US" dirty="0"/>
              <a:t>2. Place and initially prepare the</a:t>
            </a:r>
            <a:r>
              <a:rPr lang="en-US" dirty="0">
                <a:latin typeface="Inconsolata" panose="020B0609030003000000" pitchFamily="49" charset="0"/>
              </a:rPr>
              <a:t> .text, .data, 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segments into memory.</a:t>
            </a:r>
          </a:p>
          <a:p>
            <a:pPr marL="0" indent="0">
              <a:buNone/>
            </a:pPr>
            <a:r>
              <a:rPr lang="en-US" dirty="0"/>
              <a:t>5. Allocate the stack and assign the stack pointer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6. Repeatably load each required shared library.</a:t>
            </a:r>
          </a:p>
          <a:p>
            <a:pPr marL="0" indent="0">
              <a:buNone/>
            </a:pPr>
            <a:r>
              <a:rPr lang="en-US" dirty="0"/>
              <a:t>    6a. Place .text and .data in memory</a:t>
            </a:r>
          </a:p>
          <a:p>
            <a:pPr marL="0" indent="0">
              <a:buNone/>
            </a:pPr>
            <a:r>
              <a:rPr lang="en-US" dirty="0"/>
              <a:t>    6b. Rewrite .text sections by looking at the</a:t>
            </a:r>
          </a:p>
          <a:p>
            <a:pPr marL="0" indent="0">
              <a:buNone/>
            </a:pPr>
            <a:r>
              <a:rPr lang="en-US" dirty="0"/>
              <a:t>           relocatable entries</a:t>
            </a:r>
          </a:p>
          <a:p>
            <a:pPr marL="0" indent="0">
              <a:buNone/>
            </a:pPr>
            <a:r>
              <a:rPr lang="en-US" dirty="0"/>
              <a:t>    6c. Repeat for each library.</a:t>
            </a:r>
          </a:p>
          <a:p>
            <a:pPr marL="0" indent="0">
              <a:buNone/>
            </a:pPr>
            <a:r>
              <a:rPr lang="en-US" dirty="0"/>
              <a:t>7. Jump to the entry point address (the location of the</a:t>
            </a:r>
            <a:r>
              <a:rPr lang="en-US" dirty="0">
                <a:latin typeface="Inconsolata" panose="020B0609030003000000" pitchFamily="49" charset="0"/>
              </a:rPr>
              <a:t> _start </a:t>
            </a:r>
            <a:r>
              <a:rPr lang="en-US" dirty="0"/>
              <a:t>symbol)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_start </a:t>
            </a:r>
            <a:r>
              <a:rPr lang="en-US" dirty="0"/>
              <a:t>will call main after initializing the C</a:t>
            </a:r>
            <a:br>
              <a:rPr lang="en-US" dirty="0"/>
            </a:br>
            <a:r>
              <a:rPr lang="en-US" dirty="0"/>
              <a:t>runtime and the heap.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7397-172D-427A-AC72-3993D8B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A20EB-D2A5-4612-8DFA-EEDEDD5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191A9-9B38-4929-A78A-99657E1A79D6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33987-1543-481D-821C-BB021D501A9C}"/>
              </a:ext>
            </a:extLst>
          </p:cNvPr>
          <p:cNvSpPr/>
          <p:nvPr/>
        </p:nvSpPr>
        <p:spPr>
          <a:xfrm>
            <a:off x="6430184" y="3135631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05FFD-BB12-4EB5-AC1F-C61E601DACB9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F90F24-8A7A-49F7-81A8-9B1BFC85C957}"/>
              </a:ext>
            </a:extLst>
          </p:cNvPr>
          <p:cNvSpPr/>
          <p:nvPr/>
        </p:nvSpPr>
        <p:spPr>
          <a:xfrm>
            <a:off x="6414653" y="1610581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945C2625-2A92-44A6-A828-CCEC6720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067223"/>
            <a:ext cx="2438400" cy="1066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18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7BCF285-4679-4683-B5E7-A71F2260F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D099CD4-C10A-427A-8EC9-D443B819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1F30E31-DF7B-4103-8DE6-8389CAC2E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9B6100E8-0C3B-4998-B2C4-1D423855C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07007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57171F64-19C2-45F7-B670-93F0F06A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450A619D-6B0B-461F-89B7-BF04B8EB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CEF1FF23-E83C-4FB8-9A31-E25E2D254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71302CE1-6A93-4718-9AD2-869FE934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2CB7F7A-BE63-4141-A30B-9640FE300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6057" y="205746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6E71037A-46E2-4E75-9061-3D4D4149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67366EFE-B024-4ED1-9AF7-3A1CB51F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DD961D10-D64E-4CBF-ABDF-C66E6EC43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4653" y="312624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59F8FB-1B23-466A-B7CD-C1034F9004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6057" y="285750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F12A1417-BF54-45F7-82B8-0D9BD438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19B8B-1793-4C3C-9BAE-8C5979E5BE1C}"/>
              </a:ext>
            </a:extLst>
          </p:cNvPr>
          <p:cNvSpPr txBox="1"/>
          <p:nvPr/>
        </p:nvSpPr>
        <p:spPr>
          <a:xfrm>
            <a:off x="5479631" y="4800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773979-4ABF-4344-8BE3-F392F65A6A8B}"/>
              </a:ext>
            </a:extLst>
          </p:cNvPr>
          <p:cNvCxnSpPr>
            <a:cxnSpLocks/>
          </p:cNvCxnSpPr>
          <p:nvPr/>
        </p:nvCxnSpPr>
        <p:spPr>
          <a:xfrm>
            <a:off x="6095482" y="501592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AD6861E-34E4-4E89-9702-F126781B74F7}"/>
              </a:ext>
            </a:extLst>
          </p:cNvPr>
          <p:cNvSpPr/>
          <p:nvPr/>
        </p:nvSpPr>
        <p:spPr>
          <a:xfrm>
            <a:off x="6422394" y="2235339"/>
            <a:ext cx="2438400" cy="3627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85014F-E283-43BE-AD3B-B9DE1ACB0BA6}"/>
              </a:ext>
            </a:extLst>
          </p:cNvPr>
          <p:cNvSpPr/>
          <p:nvPr/>
        </p:nvSpPr>
        <p:spPr>
          <a:xfrm>
            <a:off x="6422394" y="2591233"/>
            <a:ext cx="2438400" cy="362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965B6CAE-096B-4EE6-9C71-F03B737D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662" y="2607617"/>
            <a:ext cx="133241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CE5F1DC9-7C5C-42A9-9906-0815B2825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348" y="2208438"/>
            <a:ext cx="13724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57FA0AEE-A57F-44D2-AE46-FDCDCF8C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2145">
            <a:off x="6120843" y="4890377"/>
            <a:ext cx="1036322" cy="335281"/>
          </a:xfrm>
          <a:prstGeom prst="rect">
            <a:avLst/>
          </a:prstGeom>
        </p:spPr>
      </p:pic>
      <p:pic>
        <p:nvPicPr>
          <p:cNvPr id="35" name="Picture 34" descr="A close up of a device&#10;&#10;Description automatically generated">
            <a:extLst>
              <a:ext uri="{FF2B5EF4-FFF2-40B4-BE49-F238E27FC236}">
                <a16:creationId xmlns:a16="http://schemas.microsoft.com/office/drawing/2014/main" id="{3E999F99-973A-44A3-BB20-6AD6E349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8212">
            <a:off x="7777916" y="4913138"/>
            <a:ext cx="1036322" cy="335281"/>
          </a:xfrm>
          <a:prstGeom prst="rect">
            <a:avLst/>
          </a:prstGeom>
        </p:spPr>
      </p:pic>
      <p:pic>
        <p:nvPicPr>
          <p:cNvPr id="36" name="Picture 35" descr="A close up of a device&#10;&#10;Description automatically generated">
            <a:extLst>
              <a:ext uri="{FF2B5EF4-FFF2-40B4-BE49-F238E27FC236}">
                <a16:creationId xmlns:a16="http://schemas.microsoft.com/office/drawing/2014/main" id="{37FCDB33-0A34-4424-A6E8-5CE3E50DC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5000">
            <a:off x="6501542" y="4623101"/>
            <a:ext cx="1036322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4" grpId="0" animBg="1"/>
      <p:bldP spid="25" grpId="0" animBg="1"/>
      <p:bldP spid="27" grpId="0"/>
      <p:bldP spid="31" grpId="0" animBg="1"/>
      <p:bldP spid="32" grpId="0" animBg="1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33F2-D207-4061-ABF6-789C7932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lazy – Run-time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68C3-9C85-4136-ADF6-87E756BF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975360"/>
            <a:ext cx="4156235" cy="4739640"/>
          </a:xfrm>
        </p:spPr>
        <p:txBody>
          <a:bodyPr/>
          <a:lstStyle/>
          <a:p>
            <a:r>
              <a:rPr lang="en-US" dirty="0"/>
              <a:t>Having the OS load every library at the start can delay the execution of a program.</a:t>
            </a:r>
          </a:p>
          <a:p>
            <a:pPr lvl="1"/>
            <a:r>
              <a:rPr lang="en-US" dirty="0"/>
              <a:t>What if your program rarely uses a library?</a:t>
            </a:r>
          </a:p>
          <a:p>
            <a:pPr lvl="1"/>
            <a:r>
              <a:rPr lang="en-US" dirty="0"/>
              <a:t>What if you want to expand the program while it is running?</a:t>
            </a:r>
          </a:p>
          <a:p>
            <a:pPr lvl="2"/>
            <a:r>
              <a:rPr lang="en-US" dirty="0"/>
              <a:t>Plugins are a good example.</a:t>
            </a:r>
          </a:p>
          <a:p>
            <a:pPr lvl="2"/>
            <a:endParaRPr lang="en-US" dirty="0"/>
          </a:p>
          <a:p>
            <a:r>
              <a:rPr lang="en-US" dirty="0"/>
              <a:t>We can make use of an OS service to dynamically load libraries.</a:t>
            </a:r>
          </a:p>
          <a:p>
            <a:pPr lvl="1"/>
            <a:r>
              <a:rPr lang="en-US" dirty="0"/>
              <a:t>On Linux we have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dlsym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system functions.</a:t>
            </a:r>
          </a:p>
          <a:p>
            <a:pPr lvl="1"/>
            <a:r>
              <a:rPr lang="en-US" dirty="0"/>
              <a:t>Look at the documentation online and refer to examples.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21B4-19B7-41EB-80C9-27D88952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B974D-C27D-47B3-A649-60F5D6D3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24A63-08BC-455A-8C07-2601F5439BC5}"/>
              </a:ext>
            </a:extLst>
          </p:cNvPr>
          <p:cNvSpPr txBox="1">
            <a:spLocks/>
          </p:cNvSpPr>
          <p:nvPr/>
        </p:nvSpPr>
        <p:spPr>
          <a:xfrm>
            <a:off x="4183380" y="1040169"/>
            <a:ext cx="4826795" cy="4674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dlfcn.h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dlopen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fprintf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and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Declares a pointer to a function that</a:t>
            </a:r>
            <a:b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</a:b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returns an int and takes an int as an argument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(*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)(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{char* error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handle = </a:t>
            </a:r>
            <a:r>
              <a:rPr lang="en-US" sz="1600" dirty="0" err="1">
                <a:latin typeface="Inconsolata" panose="020B0609030003000000" pitchFamily="49" charset="0"/>
              </a:rPr>
              <a:t>dlopen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"libz.so"</a:t>
            </a:r>
            <a:r>
              <a:rPr lang="en-US" sz="1600" dirty="0">
                <a:latin typeface="Inconsolata" panose="020B0609030003000000" pitchFamily="49" charset="0"/>
              </a:rPr>
              <a:t>, RTLD_LAZY);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if (!handle)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fprintf</a:t>
            </a:r>
            <a:r>
              <a:rPr lang="en-US" sz="1600" dirty="0">
                <a:latin typeface="Inconsolata" panose="020B0609030003000000" pitchFamily="49" charset="0"/>
              </a:rPr>
              <a:t>(stderr,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latin typeface="Inconsolata" panose="020B0609030003000000" pitchFamily="49" charset="0"/>
              </a:rPr>
              <a:t>dlerror</a:t>
            </a:r>
            <a:r>
              <a:rPr lang="en-US" sz="1600" dirty="0">
                <a:latin typeface="Inconsolata" panose="020B0609030003000000" pitchFamily="49" charset="0"/>
              </a:rPr>
              <a:t>());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lazyCompressBound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dlsym</a:t>
            </a:r>
            <a:r>
              <a:rPr lang="en-US" sz="1600" dirty="0">
                <a:latin typeface="Inconsolata" panose="020B0609030003000000" pitchFamily="49" charset="0"/>
              </a:rPr>
              <a:t>(handle,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error = </a:t>
            </a:r>
            <a:r>
              <a:rPr lang="en-US" sz="1600" dirty="0" err="1">
                <a:latin typeface="Inconsolata" panose="020B0609030003000000" pitchFamily="49" charset="0"/>
              </a:rPr>
              <a:t>dlerror</a:t>
            </a:r>
            <a:r>
              <a:rPr lang="en-US" sz="16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(error)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fprintf</a:t>
            </a:r>
            <a:r>
              <a:rPr lang="en-US" sz="1600" dirty="0">
                <a:latin typeface="Inconsolata" panose="020B0609030003000000" pitchFamily="49" charset="0"/>
              </a:rPr>
              <a:t>(stderr,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1600" dirty="0">
                <a:latin typeface="Inconsolata" panose="020B0609030003000000" pitchFamily="49" charset="0"/>
              </a:rPr>
              <a:t>, error);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lazyCompressBound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1D397-96FC-478B-A698-CF12D94ECE78}"/>
              </a:ext>
            </a:extLst>
          </p:cNvPr>
          <p:cNvSpPr txBox="1"/>
          <p:nvPr/>
        </p:nvSpPr>
        <p:spPr>
          <a:xfrm>
            <a:off x="4183380" y="670837"/>
            <a:ext cx="482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ldl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CE3AD-51C4-43A4-84D1-2BE2DE05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43" y="1859280"/>
            <a:ext cx="468198" cy="468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C80E7-7372-4DFC-BA66-B37B8F6BE0C2}"/>
              </a:ext>
            </a:extLst>
          </p:cNvPr>
          <p:cNvSpPr txBox="1"/>
          <p:nvPr/>
        </p:nvSpPr>
        <p:spPr>
          <a:xfrm>
            <a:off x="6939428" y="2392287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Function pointers are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very messy.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4EC011-4E29-458B-A2C7-DA17EAE8BE5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82311" y="2358874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6A3352-A3D9-45D9-A431-30CFBB071C52}"/>
              </a:ext>
            </a:extLst>
          </p:cNvPr>
          <p:cNvSpPr txBox="1"/>
          <p:nvPr/>
        </p:nvSpPr>
        <p:spPr>
          <a:xfrm>
            <a:off x="5559653" y="3417442"/>
            <a:ext cx="3480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Prints to the screen’s “error” buffer.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A986D7-177C-46AF-B65D-951B703252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2536" y="338402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2E0E1-0565-4139-9AAE-B59E9A481D38}"/>
              </a:ext>
            </a:extLst>
          </p:cNvPr>
          <p:cNvSpPr txBox="1"/>
          <p:nvPr/>
        </p:nvSpPr>
        <p:spPr>
          <a:xfrm>
            <a:off x="6108293" y="4814681"/>
            <a:ext cx="2977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Uses the lazy-loaded function.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2A9829-E9D1-4CF8-9BA8-077C8B7B586C}"/>
              </a:ext>
            </a:extLst>
          </p:cNvPr>
          <p:cNvCxnSpPr>
            <a:cxnSpLocks/>
          </p:cNvCxnSpPr>
          <p:nvPr/>
        </p:nvCxnSpPr>
        <p:spPr>
          <a:xfrm rot="5400000">
            <a:off x="5951176" y="4996118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9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BF18-CFF2-4D29-983E-A78AFBE0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dynamic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FA45-B1EF-4B37-B030-84108470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would like to see what dynamic libraries a program uses, you can use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or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ldd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Cannot see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/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dlsym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lazy loaded libraries.</a:t>
            </a:r>
          </a:p>
          <a:p>
            <a:pPr lvl="1"/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ldd</a:t>
            </a:r>
            <a:r>
              <a:rPr lang="en-US" dirty="0">
                <a:latin typeface="Inconsolata" panose="020B0609030003000000" pitchFamily="49" charset="0"/>
              </a:rPr>
              <a:t> ./my-program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-d ./my-program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A83A2-6EFA-46D6-BD25-3D0746D4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4621-8ACF-47DB-A5ED-4FD9E06B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9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1F32-0946-4343-BA6F-0C3BA8A0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Linking, loading; static and dynamic… Whew!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8FF6-6905-4582-9FD3-2B817969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Linking is when we merge multiple pieces of executable code into one logical program.</a:t>
            </a:r>
          </a:p>
          <a:p>
            <a:endParaRPr lang="en-US" dirty="0"/>
          </a:p>
          <a:p>
            <a:r>
              <a:rPr lang="en-US" dirty="0"/>
              <a:t>We link at various times:</a:t>
            </a:r>
          </a:p>
          <a:p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compile-time</a:t>
            </a:r>
            <a:r>
              <a:rPr lang="en-US" dirty="0"/>
              <a:t>: using our normal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 and static libraries (</a:t>
            </a:r>
            <a:r>
              <a:rPr lang="en-US" dirty="0">
                <a:latin typeface="Inconsolata" panose="020B0609030003000000" pitchFamily="49" charset="0"/>
              </a:rPr>
              <a:t>*.a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load-time</a:t>
            </a:r>
            <a:r>
              <a:rPr lang="en-US" dirty="0"/>
              <a:t>: our OS reads and loads the executable and loads dynamic libraries (</a:t>
            </a:r>
            <a:r>
              <a:rPr lang="en-US" dirty="0">
                <a:latin typeface="Inconsolata" panose="020B0609030003000000" pitchFamily="49" charset="0"/>
              </a:rPr>
              <a:t>*.so</a:t>
            </a:r>
            <a:r>
              <a:rPr lang="en-US" dirty="0"/>
              <a:t>) at the same time, rewriting relocatable sections.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run-time</a:t>
            </a:r>
            <a:r>
              <a:rPr lang="en-US" dirty="0"/>
              <a:t>: our program uses system services (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/>
              <a:t>) to load dynamic libraries lazily.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78F80-C9F5-4796-AFCA-1E5A9D73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A55CC-67A2-4202-8384-AF50BB50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3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96" y="5274258"/>
            <a:ext cx="3086100" cy="30427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1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30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376" y="967740"/>
            <a:ext cx="4616824" cy="4518660"/>
          </a:xfrm>
        </p:spPr>
        <p:txBody>
          <a:bodyPr>
            <a:normAutofit/>
          </a:bodyPr>
          <a:lstStyle/>
          <a:p>
            <a:r>
              <a:rPr lang="en-US" dirty="0"/>
              <a:t>You may have multiple files.</a:t>
            </a:r>
          </a:p>
          <a:p>
            <a:r>
              <a:rPr lang="en-US" dirty="0"/>
              <a:t>They may reference each other.</a:t>
            </a:r>
          </a:p>
          <a:p>
            <a:pPr lvl="1"/>
            <a:r>
              <a:rPr lang="en-US" dirty="0"/>
              <a:t>For instance, one file may contain certain common functionality and then this is invoked by your program elsewhere.</a:t>
            </a:r>
          </a:p>
          <a:p>
            <a:pPr lvl="1"/>
            <a:endParaRPr lang="en-US" dirty="0"/>
          </a:p>
          <a:p>
            <a:r>
              <a:rPr lang="en-US" dirty="0"/>
              <a:t>You break your project up into pieces similarly to your Java programs.</a:t>
            </a:r>
          </a:p>
          <a:p>
            <a:endParaRPr lang="en-US" dirty="0"/>
          </a:p>
          <a:p>
            <a:r>
              <a:rPr lang="en-US" dirty="0"/>
              <a:t>The compiler treats them independently.</a:t>
            </a:r>
          </a:p>
          <a:p>
            <a:pPr lvl="1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5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6ADDF-19B0-4157-A3A7-82F530F33227}"/>
              </a:ext>
            </a:extLst>
          </p:cNvPr>
          <p:cNvGrpSpPr/>
          <p:nvPr/>
        </p:nvGrpSpPr>
        <p:grpSpPr>
          <a:xfrm>
            <a:off x="2392830" y="3380926"/>
            <a:ext cx="1219200" cy="1893332"/>
            <a:chOff x="304800" y="1104900"/>
            <a:chExt cx="1219200" cy="1893332"/>
          </a:xfrm>
        </p:grpSpPr>
        <p:sp>
          <p:nvSpPr>
            <p:cNvPr id="35" name="Card 6">
              <a:extLst>
                <a:ext uri="{FF2B5EF4-FFF2-40B4-BE49-F238E27FC236}">
                  <a16:creationId xmlns:a16="http://schemas.microsoft.com/office/drawing/2014/main" id="{CBDA10E0-DBFB-438C-A41F-AA8F4CABEDA0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lvl="0" algn="ctr" defTabSz="713232">
                <a:defRPr/>
              </a:pPr>
              <a:endPara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10010101000101010010101001010001010101110101010100111010011101001000101011101010010101010100010100100101001010010100100100101001010110101001010101110101011111101001010100101010001010010101001001010010110101001011001010100101010010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A9EAC4-FEF1-4880-BD5E-8D2F5F8B06DC}"/>
                </a:ext>
              </a:extLst>
            </p:cNvPr>
            <p:cNvSpPr txBox="1"/>
            <p:nvPr/>
          </p:nvSpPr>
          <p:spPr>
            <a:xfrm>
              <a:off x="601476" y="26289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3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ent Arrow 11">
            <a:extLst>
              <a:ext uri="{FF2B5EF4-FFF2-40B4-BE49-F238E27FC236}">
                <a16:creationId xmlns:a16="http://schemas.microsoft.com/office/drawing/2014/main" id="{A6B56CAB-1CB8-4ECE-9277-0003F1E02AD3}"/>
              </a:ext>
            </a:extLst>
          </p:cNvPr>
          <p:cNvSpPr/>
          <p:nvPr/>
        </p:nvSpPr>
        <p:spPr>
          <a:xfrm rot="19102855">
            <a:off x="3849953" y="2975847"/>
            <a:ext cx="802814" cy="784123"/>
          </a:xfrm>
          <a:custGeom>
            <a:avLst/>
            <a:gdLst>
              <a:gd name="connsiteX0" fmla="*/ 0 w 1026849"/>
              <a:gd name="connsiteY0" fmla="*/ 896141 h 896141"/>
              <a:gd name="connsiteX1" fmla="*/ 0 w 1026849"/>
              <a:gd name="connsiteY1" fmla="*/ 896141 h 896141"/>
              <a:gd name="connsiteX2" fmla="*/ 784123 w 1026849"/>
              <a:gd name="connsiteY2" fmla="*/ 112018 h 896141"/>
              <a:gd name="connsiteX3" fmla="*/ 802814 w 1026849"/>
              <a:gd name="connsiteY3" fmla="*/ 112018 h 896141"/>
              <a:gd name="connsiteX4" fmla="*/ 802814 w 1026849"/>
              <a:gd name="connsiteY4" fmla="*/ 0 h 896141"/>
              <a:gd name="connsiteX5" fmla="*/ 1026849 w 1026849"/>
              <a:gd name="connsiteY5" fmla="*/ 224035 h 896141"/>
              <a:gd name="connsiteX6" fmla="*/ 802814 w 1026849"/>
              <a:gd name="connsiteY6" fmla="*/ 448071 h 896141"/>
              <a:gd name="connsiteX7" fmla="*/ 802814 w 1026849"/>
              <a:gd name="connsiteY7" fmla="*/ 336053 h 896141"/>
              <a:gd name="connsiteX8" fmla="*/ 784123 w 1026849"/>
              <a:gd name="connsiteY8" fmla="*/ 336053 h 896141"/>
              <a:gd name="connsiteX9" fmla="*/ 224035 w 1026849"/>
              <a:gd name="connsiteY9" fmla="*/ 896141 h 896141"/>
              <a:gd name="connsiteX10" fmla="*/ 224035 w 1026849"/>
              <a:gd name="connsiteY10" fmla="*/ 896141 h 896141"/>
              <a:gd name="connsiteX11" fmla="*/ 0 w 1026849"/>
              <a:gd name="connsiteY11" fmla="*/ 896141 h 896141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802814 w 1026849"/>
              <a:gd name="connsiteY6" fmla="*/ 336053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795643 w 1026849"/>
              <a:gd name="connsiteY6" fmla="*/ 129009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802814"/>
              <a:gd name="connsiteY0" fmla="*/ 784123 h 784123"/>
              <a:gd name="connsiteX1" fmla="*/ 0 w 802814"/>
              <a:gd name="connsiteY1" fmla="*/ 784123 h 784123"/>
              <a:gd name="connsiteX2" fmla="*/ 784123 w 802814"/>
              <a:gd name="connsiteY2" fmla="*/ 0 h 784123"/>
              <a:gd name="connsiteX3" fmla="*/ 802814 w 802814"/>
              <a:gd name="connsiteY3" fmla="*/ 0 h 784123"/>
              <a:gd name="connsiteX4" fmla="*/ 795354 w 802814"/>
              <a:gd name="connsiteY4" fmla="*/ 104324 h 784123"/>
              <a:gd name="connsiteX5" fmla="*/ 792912 w 802814"/>
              <a:gd name="connsiteY5" fmla="*/ 120777 h 784123"/>
              <a:gd name="connsiteX6" fmla="*/ 795643 w 802814"/>
              <a:gd name="connsiteY6" fmla="*/ 129009 h 784123"/>
              <a:gd name="connsiteX7" fmla="*/ 802814 w 802814"/>
              <a:gd name="connsiteY7" fmla="*/ 224035 h 784123"/>
              <a:gd name="connsiteX8" fmla="*/ 784123 w 802814"/>
              <a:gd name="connsiteY8" fmla="*/ 224035 h 784123"/>
              <a:gd name="connsiteX9" fmla="*/ 224035 w 802814"/>
              <a:gd name="connsiteY9" fmla="*/ 784123 h 784123"/>
              <a:gd name="connsiteX10" fmla="*/ 224035 w 802814"/>
              <a:gd name="connsiteY10" fmla="*/ 784123 h 784123"/>
              <a:gd name="connsiteX11" fmla="*/ 0 w 802814"/>
              <a:gd name="connsiteY11" fmla="*/ 784123 h 78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14" h="784123">
                <a:moveTo>
                  <a:pt x="0" y="784123"/>
                </a:moveTo>
                <a:lnTo>
                  <a:pt x="0" y="784123"/>
                </a:lnTo>
                <a:cubicBezTo>
                  <a:pt x="0" y="351064"/>
                  <a:pt x="351064" y="0"/>
                  <a:pt x="784123" y="0"/>
                </a:cubicBezTo>
                <a:lnTo>
                  <a:pt x="802814" y="0"/>
                </a:lnTo>
                <a:lnTo>
                  <a:pt x="795354" y="104324"/>
                </a:lnTo>
                <a:lnTo>
                  <a:pt x="792912" y="120777"/>
                </a:lnTo>
                <a:lnTo>
                  <a:pt x="795643" y="129009"/>
                </a:lnTo>
                <a:lnTo>
                  <a:pt x="802814" y="224035"/>
                </a:lnTo>
                <a:lnTo>
                  <a:pt x="784123" y="224035"/>
                </a:lnTo>
                <a:cubicBezTo>
                  <a:pt x="474795" y="224035"/>
                  <a:pt x="224035" y="474795"/>
                  <a:pt x="224035" y="784123"/>
                </a:cubicBezTo>
                <a:lnTo>
                  <a:pt x="224035" y="784123"/>
                </a:lnTo>
                <a:lnTo>
                  <a:pt x="0" y="7841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9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02" y="806824"/>
            <a:ext cx="3179905" cy="4873857"/>
          </a:xfrm>
        </p:spPr>
        <p:txBody>
          <a:bodyPr>
            <a:normAutofit/>
          </a:bodyPr>
          <a:lstStyle/>
          <a:p>
            <a:r>
              <a:rPr lang="en-US" dirty="0"/>
              <a:t>Then, each piece is merged together to form the executable.</a:t>
            </a:r>
          </a:p>
          <a:p>
            <a:r>
              <a:rPr lang="en-US" dirty="0"/>
              <a:t>This process is done by a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linker</a:t>
            </a:r>
            <a:r>
              <a:rPr lang="en-US" dirty="0"/>
              <a:t> and is called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linking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r>
              <a:rPr lang="en-US" dirty="0"/>
              <a:t>The name refers to how the references to functions, </a:t>
            </a:r>
            <a:r>
              <a:rPr lang="en-US" dirty="0" err="1"/>
              <a:t>etc</a:t>
            </a:r>
            <a:r>
              <a:rPr lang="en-US" dirty="0"/>
              <a:t>, between files are now filled in.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Before this step… it is unclear </a:t>
            </a:r>
            <a:r>
              <a:rPr lang="en-US" i="1" dirty="0"/>
              <a:t>where</a:t>
            </a:r>
            <a:r>
              <a:rPr lang="en-US" dirty="0"/>
              <a:t> functions will end up in the final executable.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5" name="Card 6">
            <a:extLst>
              <a:ext uri="{FF2B5EF4-FFF2-40B4-BE49-F238E27FC236}">
                <a16:creationId xmlns:a16="http://schemas.microsoft.com/office/drawing/2014/main" id="{CBDA10E0-DBFB-438C-A41F-AA8F4CABEDA0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9EAC4-FEF1-4880-BD5E-8D2F5F8B06DC}"/>
              </a:ext>
            </a:extLst>
          </p:cNvPr>
          <p:cNvSpPr txBox="1"/>
          <p:nvPr/>
        </p:nvSpPr>
        <p:spPr>
          <a:xfrm>
            <a:off x="2689505" y="49049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util.o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Card 6">
            <a:extLst>
              <a:ext uri="{FF2B5EF4-FFF2-40B4-BE49-F238E27FC236}">
                <a16:creationId xmlns:a16="http://schemas.microsoft.com/office/drawing/2014/main" id="{B8371FE0-CAAE-42CC-8420-AEA2C4B1D785}"/>
              </a:ext>
            </a:extLst>
          </p:cNvPr>
          <p:cNvSpPr/>
          <p:nvPr/>
        </p:nvSpPr>
        <p:spPr>
          <a:xfrm>
            <a:off x="4136549" y="3380926"/>
            <a:ext cx="1219200" cy="1524000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6C9DC-D455-415E-8BAC-3CBA51BE041D}"/>
              </a:ext>
            </a:extLst>
          </p:cNvPr>
          <p:cNvSpPr txBox="1"/>
          <p:nvPr/>
        </p:nvSpPr>
        <p:spPr>
          <a:xfrm>
            <a:off x="4295631" y="4904926"/>
            <a:ext cx="105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stdio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78896-275D-4EF4-950C-AC0DBB80493C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5" name="Bent Arrow 11">
              <a:extLst>
                <a:ext uri="{FF2B5EF4-FFF2-40B4-BE49-F238E27FC236}">
                  <a16:creationId xmlns:a16="http://schemas.microsoft.com/office/drawing/2014/main" id="{05DC74A4-B42D-4ACA-A9E8-103818956689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F5646C-D981-4792-84C7-9A89C40B9A1C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D146D6A-9ACC-41FD-A93C-6F8E054C8F18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BC81C7-9F78-4978-88CD-704EAE4B844D}"/>
              </a:ext>
            </a:extLst>
          </p:cNvPr>
          <p:cNvGrpSpPr/>
          <p:nvPr/>
        </p:nvGrpSpPr>
        <p:grpSpPr>
          <a:xfrm>
            <a:off x="4459835" y="986116"/>
            <a:ext cx="1219200" cy="1893332"/>
            <a:chOff x="304800" y="1104900"/>
            <a:chExt cx="1219200" cy="1893332"/>
          </a:xfrm>
        </p:grpSpPr>
        <p:sp>
          <p:nvSpPr>
            <p:cNvPr id="38" name="Card 6">
              <a:extLst>
                <a:ext uri="{FF2B5EF4-FFF2-40B4-BE49-F238E27FC236}">
                  <a16:creationId xmlns:a16="http://schemas.microsoft.com/office/drawing/2014/main" id="{7A1AF6FC-4C17-455E-A16B-A4BB06EBD9D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7DE61B-2F87-4FD0-9B15-A506F3114C17}"/>
                </a:ext>
              </a:extLst>
            </p:cNvPr>
            <p:cNvSpPr txBox="1"/>
            <p:nvPr/>
          </p:nvSpPr>
          <p:spPr>
            <a:xfrm>
              <a:off x="567850" y="2628900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1B3337-3B72-453C-8FFE-53651D2DA0F9}"/>
              </a:ext>
            </a:extLst>
          </p:cNvPr>
          <p:cNvSpPr txBox="1"/>
          <p:nvPr/>
        </p:nvSpPr>
        <p:spPr>
          <a:xfrm>
            <a:off x="3797679" y="522180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Libraries</a:t>
            </a:r>
          </a:p>
        </p:txBody>
      </p:sp>
    </p:spTree>
    <p:extLst>
      <p:ext uri="{BB962C8B-B14F-4D97-AF65-F5344CB8AC3E}">
        <p14:creationId xmlns:p14="http://schemas.microsoft.com/office/powerpoint/2010/main" val="2036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36" grpId="0"/>
      <p:bldP spid="41" grpId="0" animBg="1"/>
      <p:bldP spid="42" grpId="0"/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mage result for sausage links 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t="40990" b="40636"/>
          <a:stretch/>
        </p:blipFill>
        <p:spPr bwMode="auto">
          <a:xfrm rot="16200000">
            <a:off x="3187215" y="3048265"/>
            <a:ext cx="411533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just a grinder.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7" y="758628"/>
            <a:ext cx="8383283" cy="4388842"/>
          </a:xfrm>
        </p:spPr>
        <p:txBody>
          <a:bodyPr/>
          <a:lstStyle/>
          <a:p>
            <a:r>
              <a:rPr lang="en-US" dirty="0"/>
              <a:t>In summary: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0" y="1181100"/>
            <a:ext cx="1219200" cy="1893332"/>
            <a:chOff x="304800" y="1104900"/>
            <a:chExt cx="1219200" cy="1893332"/>
          </a:xfrm>
        </p:grpSpPr>
        <p:sp>
          <p:nvSpPr>
            <p:cNvPr id="7" name="Card 6"/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10" name="Cloud 9"/>
          <p:cNvSpPr/>
          <p:nvPr/>
        </p:nvSpPr>
        <p:spPr>
          <a:xfrm rot="20109993">
            <a:off x="1927549" y="1177941"/>
            <a:ext cx="2413510" cy="1892597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ompiler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!!!</a:t>
            </a:r>
          </a:p>
        </p:txBody>
      </p:sp>
      <p:grpSp>
        <p:nvGrpSpPr>
          <p:cNvPr id="11" name="Group 10"/>
          <p:cNvGrpSpPr/>
          <p:nvPr/>
        </p:nvGrpSpPr>
        <p:grpSpPr>
          <a:xfrm flipV="1">
            <a:off x="1229526" y="2688195"/>
            <a:ext cx="994587" cy="1026848"/>
            <a:chOff x="1837928" y="1030692"/>
            <a:chExt cx="994587" cy="1029620"/>
          </a:xfrm>
        </p:grpSpPr>
        <p:sp>
          <p:nvSpPr>
            <p:cNvPr id="12" name="Bent Arrow 11"/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3362312">
              <a:off x="2271143" y="1412181"/>
              <a:ext cx="561372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bloop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498519">
            <a:off x="4275340" y="839594"/>
            <a:ext cx="957612" cy="994256"/>
            <a:chOff x="1837928" y="1030692"/>
            <a:chExt cx="957612" cy="1029620"/>
          </a:xfrm>
        </p:grpSpPr>
        <p:sp>
          <p:nvSpPr>
            <p:cNvPr id="15" name="Bent Arrow 14"/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476332">
              <a:off x="2320730" y="1374371"/>
              <a:ext cx="474810" cy="286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plop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51639" y="3647809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code goes in, </a:t>
            </a:r>
            <a:r>
              <a:rPr kumimoji="0" lang="en-US" sz="22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sausage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object files come out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8800" y="907981"/>
            <a:ext cx="3373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Some compilers output assembly and rely on an assembler to produce machine code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3708" y="2700867"/>
            <a:ext cx="3263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These days, it's common for the compiler itself to produce machine code, or some kind of platform-independent assembly code</a:t>
            </a:r>
          </a:p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(typically: a bytecode)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C675C-3768-4795-80BC-26A733F61594}"/>
              </a:ext>
            </a:extLst>
          </p:cNvPr>
          <p:cNvSpPr txBox="1"/>
          <p:nvPr/>
        </p:nvSpPr>
        <p:spPr>
          <a:xfrm>
            <a:off x="1051639" y="4468916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The executable is produced by a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, which merges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code together.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D438F0-40B3-4A6B-A140-F6F5AAE0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the linker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A7BDF1-9F6D-4285-941D-12E3CEC1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06066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compiler </a:t>
            </a:r>
            <a:r>
              <a:rPr lang="en-US" dirty="0"/>
              <a:t>converts source code into machine code.</a:t>
            </a:r>
          </a:p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linker </a:t>
            </a:r>
            <a:r>
              <a:rPr lang="en-US" dirty="0"/>
              <a:t>merges pieces of machine code into an executable.</a:t>
            </a:r>
          </a:p>
          <a:p>
            <a:endParaRPr lang="en-US" dirty="0"/>
          </a:p>
          <a:p>
            <a:r>
              <a:rPr lang="en-US" dirty="0"/>
              <a:t>Why have a separate tool for creating executables?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Mixing different languages together (C, C++, Python, Rust, Go…)</a:t>
            </a:r>
          </a:p>
          <a:p>
            <a:pPr lvl="2"/>
            <a:r>
              <a:rPr lang="en-US" dirty="0"/>
              <a:t>Lot’s of complications we won’t get to here.</a:t>
            </a:r>
          </a:p>
          <a:p>
            <a:pPr lvl="2"/>
            <a:r>
              <a:rPr lang="en-US" dirty="0"/>
              <a:t>Assembly is the glue… all high-level languages have to get there.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Let’s us break large programs up into smaller pieces.</a:t>
            </a:r>
          </a:p>
          <a:p>
            <a:pPr lvl="2"/>
            <a:r>
              <a:rPr lang="en-US" dirty="0"/>
              <a:t>And we only have to recompile files that changed! (Faster)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Those small pieces can come from others. Code reuse!</a:t>
            </a:r>
          </a:p>
          <a:p>
            <a:pPr lvl="2"/>
            <a:r>
              <a:rPr lang="en-US" dirty="0"/>
              <a:t>We can share executable code among many running programs. (</a:t>
            </a:r>
            <a:r>
              <a:rPr lang="en-US" i="1" dirty="0"/>
              <a:t>Shared Libraries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82401-91F0-4C4D-83E1-6AE7AA56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4D40-90EE-4B2D-B01B-C39E7C96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488A-09DC-46DE-9769-B41C4ADA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that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D52F-1FB8-487B-A955-82A6FB3A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667475" cy="4179729"/>
          </a:xfrm>
        </p:spPr>
        <p:txBody>
          <a:bodyPr/>
          <a:lstStyle/>
          <a:p>
            <a:r>
              <a:rPr lang="en-US" dirty="0"/>
              <a:t>To understand what linkers do, we need to see what an executable is made out of.</a:t>
            </a:r>
            <a:br>
              <a:rPr lang="en-US" dirty="0"/>
            </a:br>
            <a:r>
              <a:rPr lang="en-US" dirty="0"/>
              <a:t>(Spoilers: it is not just code/data)</a:t>
            </a:r>
          </a:p>
          <a:p>
            <a:endParaRPr lang="en-US" dirty="0"/>
          </a:p>
          <a:p>
            <a:r>
              <a:rPr lang="en-US" dirty="0"/>
              <a:t>A Linux executable is defined by the </a:t>
            </a:r>
            <a:r>
              <a:rPr lang="en-US" dirty="0">
                <a:solidFill>
                  <a:srgbClr val="2F528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Executable and Linkable Format </a:t>
            </a:r>
            <a:r>
              <a:rPr lang="en-US" dirty="0"/>
              <a:t>(ELF) standard.</a:t>
            </a:r>
          </a:p>
          <a:p>
            <a:pPr lvl="1"/>
            <a:r>
              <a:rPr lang="en-US" dirty="0"/>
              <a:t>Used for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</a:t>
            </a:r>
          </a:p>
          <a:p>
            <a:pPr lvl="1"/>
            <a:r>
              <a:rPr lang="en-US" dirty="0"/>
              <a:t>And executables</a:t>
            </a:r>
          </a:p>
          <a:p>
            <a:pPr lvl="1"/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*.so </a:t>
            </a:r>
            <a:r>
              <a:rPr lang="en-US" dirty="0"/>
              <a:t>(shared objects; soon!)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9C15D-158F-47C7-A277-B35F9830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3FA13-8067-4A21-8E0C-CDB25856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picture containing table, sitting, room, white&#10;&#10;Description automatically generated">
            <a:extLst>
              <a:ext uri="{FF2B5EF4-FFF2-40B4-BE49-F238E27FC236}">
                <a16:creationId xmlns:a16="http://schemas.microsoft.com/office/drawing/2014/main" id="{7B96C66A-4E57-4513-9E9D-85F0D494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9434"/>
            <a:ext cx="5005681" cy="3325203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8E2354-B68C-4E9C-8DFB-B88E9FCE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64" y="2857499"/>
            <a:ext cx="2227552" cy="1389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84275-91A1-4FBC-A8C6-F4F79ED40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89434"/>
            <a:ext cx="5005682" cy="33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3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84B5-75D0-47F6-818C-8008DF06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ELF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E316-D0BA-4864-AD53-05D51E06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all of the segments and data sections defining a program.</a:t>
            </a:r>
          </a:p>
          <a:p>
            <a:r>
              <a:rPr lang="en-US" dirty="0"/>
              <a:t>The ELF executable has roughly the following structure: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ED8A4-B69F-4F1C-8680-0A5D68E6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207FC-A6B8-4114-843E-215A4E3E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094497-0861-4F55-B499-8C3C8DC0C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15652"/>
              </p:ext>
            </p:extLst>
          </p:nvPr>
        </p:nvGraphicFramePr>
        <p:xfrm>
          <a:off x="477371" y="1983442"/>
          <a:ext cx="8343900" cy="34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960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582887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5810053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486976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Magic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4 bytes: A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0x7F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byte followed by “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ELF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” in 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if 32-bit, 0x2 if 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if little-endian, 0x2 if big-endian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 the current version.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 System V (our C ABI)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2 bytes: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0x03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x86,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0x08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MIPS,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0xF3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RISC-V, </a:t>
                      </a:r>
                      <a:r>
                        <a:rPr lang="en-US" dirty="0" err="1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etc</a:t>
                      </a:r>
                      <a:endParaRPr lang="en-US" dirty="0"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94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34555</TotalTime>
  <Words>4324</Words>
  <Application>Microsoft Office PowerPoint</Application>
  <PresentationFormat>On-screen Show (16:10)</PresentationFormat>
  <Paragraphs>694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Segoe UI</vt:lpstr>
      <vt:lpstr>Lato</vt:lpstr>
      <vt:lpstr>Inconsolata</vt:lpstr>
      <vt:lpstr>DejaVu Sans</vt:lpstr>
      <vt:lpstr>Calibri</vt:lpstr>
      <vt:lpstr>Calibri Light</vt:lpstr>
      <vt:lpstr>Wingdings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Office Theme</vt:lpstr>
      <vt:lpstr>How Programs</vt:lpstr>
      <vt:lpstr>Linkers</vt:lpstr>
      <vt:lpstr>Compilation: Simple Overview – Step 1</vt:lpstr>
      <vt:lpstr>Compilation: Simple Overview – Step 2</vt:lpstr>
      <vt:lpstr>Compilation: Simple Overview – Step 3</vt:lpstr>
      <vt:lpstr>It's just a grinder.</vt:lpstr>
      <vt:lpstr>The need for the linker</vt:lpstr>
      <vt:lpstr>What is inside that box?</vt:lpstr>
      <vt:lpstr>What the ELF ??</vt:lpstr>
      <vt:lpstr>What the ELF ??</vt:lpstr>
      <vt:lpstr>readelf – Viewing the symbol table</vt:lpstr>
      <vt:lpstr>static; Controlling the symbols</vt:lpstr>
      <vt:lpstr>Controlled the symbols</vt:lpstr>
      <vt:lpstr>extern; when you used to be an intern</vt:lpstr>
      <vt:lpstr>Final thoughts of global variables</vt:lpstr>
      <vt:lpstr>Seeing through the linker’s eyes</vt:lpstr>
      <vt:lpstr>Summing it up: Playing mad-libs</vt:lpstr>
      <vt:lpstr>Static Libraries (*.a files)</vt:lpstr>
      <vt:lpstr>Compilation: Simple Overview – Redux</vt:lpstr>
      <vt:lpstr>Loaders</vt:lpstr>
      <vt:lpstr>The Operating System</vt:lpstr>
      <vt:lpstr>Memory Segments – Deeper dive!</vt:lpstr>
      <vt:lpstr>Running a program</vt:lpstr>
      <vt:lpstr>Some .bss BS I’ve dealt with…</vt:lpstr>
      <vt:lpstr>That’s it???</vt:lpstr>
      <vt:lpstr>Dynamic Linking</vt:lpstr>
      <vt:lpstr>Code that can be loaded… anywhere?</vt:lpstr>
      <vt:lpstr>Solution: relocatable code</vt:lpstr>
      <vt:lpstr>Solution: relocatable code</vt:lpstr>
      <vt:lpstr>Solution: relocatable code: Loading</vt:lpstr>
      <vt:lpstr>Taking a PIC, eating some PIE – Avoiding relocations</vt:lpstr>
      <vt:lpstr>Running a program - Redux</vt:lpstr>
      <vt:lpstr>Being lazy – Run-time loading</vt:lpstr>
      <vt:lpstr>Investigating dynamic libraries</vt:lpstr>
      <vt:lpstr>Linking, loading; static and dynamic… Whew!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485</cp:revision>
  <dcterms:created xsi:type="dcterms:W3CDTF">2020-01-05T03:35:10Z</dcterms:created>
  <dcterms:modified xsi:type="dcterms:W3CDTF">2020-03-02T08:49:11Z</dcterms:modified>
</cp:coreProperties>
</file>